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sldIdLst>
    <p:sldId id="256" r:id="rId2"/>
    <p:sldId id="284" r:id="rId3"/>
    <p:sldId id="263" r:id="rId4"/>
    <p:sldId id="277" r:id="rId5"/>
    <p:sldId id="265" r:id="rId6"/>
    <p:sldId id="276" r:id="rId7"/>
    <p:sldId id="278" r:id="rId8"/>
    <p:sldId id="279" r:id="rId9"/>
    <p:sldId id="280" r:id="rId10"/>
    <p:sldId id="281" r:id="rId11"/>
    <p:sldId id="282" r:id="rId12"/>
    <p:sldId id="28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D4FF"/>
    <a:srgbClr val="0021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8" d="100"/>
          <a:sy n="48" d="100"/>
        </p:scale>
        <p:origin x="67" y="8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5" y="1346948"/>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5" y="4299698"/>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5"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189" indent="0" algn="ctr">
              <a:buNone/>
              <a:defRPr sz="2200"/>
            </a:lvl2pPr>
            <a:lvl3pPr marL="914377" indent="0" algn="ctr">
              <a:buNone/>
              <a:defRPr sz="22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4" y="4289334"/>
            <a:ext cx="1193868" cy="640080"/>
          </a:xfrm>
        </p:spPr>
        <p:txBody>
          <a:bodyPr/>
          <a:lstStyle>
            <a:lvl1pPr>
              <a:defRPr sz="2800"/>
            </a:lvl1pPr>
          </a:lstStyle>
          <a:p>
            <a:fld id="{A7CD31F4-64FA-4BA0-9498-67783267A8C8}" type="slidenum">
              <a:rPr lang="en-US" smtClean="0"/>
              <a:t>‹#›</a:t>
            </a:fld>
            <a:endParaRPr lang="en-US"/>
          </a:p>
        </p:txBody>
      </p:sp>
    </p:spTree>
    <p:extLst>
      <p:ext uri="{BB962C8B-B14F-4D97-AF65-F5344CB8AC3E}">
        <p14:creationId xmlns:p14="http://schemas.microsoft.com/office/powerpoint/2010/main" val="1778059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82166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1"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10546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79630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5" y="5020056"/>
            <a:ext cx="9052560" cy="1066800"/>
          </a:xfrm>
        </p:spPr>
        <p:txBody>
          <a:bodyPr anchor="t">
            <a:normAutofit/>
          </a:bodyPr>
          <a:lstStyle>
            <a:lvl1pPr marL="0" indent="0">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8" y="6272786"/>
            <a:ext cx="2644309" cy="365125"/>
          </a:xfrm>
        </p:spPr>
        <p:txBody>
          <a:bodyPr/>
          <a:lstStyle/>
          <a:p>
            <a:fld id="{72345051-2045-45DA-935E-2E3CA1A69ADC}" type="datetimeFigureOut">
              <a:rPr lang="en-US" smtClean="0"/>
              <a:t>4/19/2020</a:t>
            </a:fld>
            <a:endParaRPr lang="en-US"/>
          </a:p>
        </p:txBody>
      </p:sp>
      <p:sp>
        <p:nvSpPr>
          <p:cNvPr id="5" name="Footer Placeholder 4"/>
          <p:cNvSpPr>
            <a:spLocks noGrp="1"/>
          </p:cNvSpPr>
          <p:nvPr>
            <p:ph type="ftr" sz="quarter" idx="11"/>
          </p:nvPr>
        </p:nvSpPr>
        <p:spPr>
          <a:xfrm>
            <a:off x="2182708" y="6272786"/>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1" y="2506133"/>
            <a:ext cx="1188299" cy="720332"/>
          </a:xfrm>
        </p:spPr>
        <p:txBody>
          <a:bodyPr/>
          <a:lstStyle>
            <a:lvl1pPr>
              <a:defRPr sz="2800"/>
            </a:lvl1pPr>
          </a:lstStyle>
          <a:p>
            <a:fld id="{A7CD31F4-64FA-4BA0-9498-67783267A8C8}" type="slidenum">
              <a:rPr lang="en-US" smtClean="0"/>
              <a:t>‹#›</a:t>
            </a:fld>
            <a:endParaRPr lang="en-US"/>
          </a:p>
        </p:txBody>
      </p:sp>
    </p:spTree>
    <p:extLst>
      <p:ext uri="{BB962C8B-B14F-4D97-AF65-F5344CB8AC3E}">
        <p14:creationId xmlns:p14="http://schemas.microsoft.com/office/powerpoint/2010/main" val="2401492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345051-2045-45DA-935E-2E3CA1A69ADC}"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03407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93234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345051-2045-45DA-935E-2E3CA1A69ADC}" type="datetimeFigureOut">
              <a:rPr lang="en-US" smtClean="0"/>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3295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45051-2045-45DA-935E-2E3CA1A69ADC}" type="datetimeFigureOut">
              <a:rPr lang="en-US" smtClean="0"/>
              <a:t>4/19/2020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6252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1" y="2"/>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65875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1" y="2"/>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1" y="0"/>
            <a:ext cx="8303740" cy="6858000"/>
          </a:xfrm>
          <a:solidFill>
            <a:schemeClr val="tx2">
              <a:lumMod val="20000"/>
              <a:lumOff val="80000"/>
            </a:schemeClr>
          </a:solidFill>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4/19/2020</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247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6"/>
            <a:ext cx="3273552" cy="365125"/>
          </a:xfrm>
          <a:prstGeom prst="rect">
            <a:avLst/>
          </a:prstGeom>
        </p:spPr>
        <p:txBody>
          <a:bodyPr vert="horz" lIns="91440" tIns="45720" rIns="91440" bIns="45720" rtlCol="0" anchor="ctr"/>
          <a:lstStyle>
            <a:lvl1pPr algn="r">
              <a:defRPr sz="1100">
                <a:solidFill>
                  <a:schemeClr val="tx2"/>
                </a:solidFill>
              </a:defRPr>
            </a:lvl1pPr>
          </a:lstStyle>
          <a:p>
            <a:fld id="{72345051-2045-45DA-935E-2E3CA1A69ADC}" type="datetimeFigureOut">
              <a:rPr lang="en-US" smtClean="0"/>
              <a:t>4/19/2020</a:t>
            </a:fld>
            <a:endParaRPr lang="en-US"/>
          </a:p>
        </p:txBody>
      </p:sp>
      <p:sp>
        <p:nvSpPr>
          <p:cNvPr id="5" name="Footer Placeholder 4"/>
          <p:cNvSpPr>
            <a:spLocks noGrp="1"/>
          </p:cNvSpPr>
          <p:nvPr>
            <p:ph type="ftr" sz="quarter" idx="3"/>
          </p:nvPr>
        </p:nvSpPr>
        <p:spPr>
          <a:xfrm>
            <a:off x="1088136" y="6272786"/>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6"/>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33016903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377"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75" indent="-182875" algn="l" defTabSz="914377"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189" indent="-182875"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02" indent="-182875"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15" indent="-182875"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28" indent="-182875"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599960" indent="-228594"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899953" indent="-228594"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199945" indent="-228594"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499938" indent="-228594"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780FF64-C6BB-47B3-96E5-D3EBAE5FFC17}"/>
              </a:ext>
            </a:extLst>
          </p:cNvPr>
          <p:cNvPicPr>
            <a:picLocks noChangeAspect="1"/>
          </p:cNvPicPr>
          <p:nvPr/>
        </p:nvPicPr>
        <p:blipFill rotWithShape="1">
          <a:blip r:embed="rId2"/>
          <a:srcRect b="15730"/>
          <a:stretch/>
        </p:blipFill>
        <p:spPr>
          <a:xfrm>
            <a:off x="21" y="11"/>
            <a:ext cx="12191980" cy="6857989"/>
          </a:xfrm>
          <a:prstGeom prst="rect">
            <a:avLst/>
          </a:prstGeom>
        </p:spPr>
      </p:pic>
      <p:sp>
        <p:nvSpPr>
          <p:cNvPr id="11" name="Rectangle 10">
            <a:extLst>
              <a:ext uri="{FF2B5EF4-FFF2-40B4-BE49-F238E27FC236}">
                <a16:creationId xmlns:a16="http://schemas.microsoft.com/office/drawing/2014/main" id="{AE95896B-6905-4618-A7DF-DED8A61FB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748BD8C-4984-4138-94CA-2DC5F39D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2FEC75-17D5-4DDC-B512-84F6DE949120}"/>
              </a:ext>
            </a:extLst>
          </p:cNvPr>
          <p:cNvSpPr>
            <a:spLocks noGrp="1"/>
          </p:cNvSpPr>
          <p:nvPr>
            <p:ph type="ctrTitle"/>
          </p:nvPr>
        </p:nvSpPr>
        <p:spPr>
          <a:xfrm>
            <a:off x="1051560" y="1432223"/>
            <a:ext cx="9966960" cy="3035808"/>
          </a:xfrm>
        </p:spPr>
        <p:txBody>
          <a:bodyPr anchor="b">
            <a:normAutofit/>
          </a:bodyPr>
          <a:lstStyle/>
          <a:p>
            <a:r>
              <a:rPr lang="en-GB">
                <a:solidFill>
                  <a:srgbClr val="FFFFFF"/>
                </a:solidFill>
              </a:rPr>
              <a:t>S1/2 Graphic Communication</a:t>
            </a:r>
          </a:p>
        </p:txBody>
      </p:sp>
      <p:sp>
        <p:nvSpPr>
          <p:cNvPr id="3" name="Subtitle 2">
            <a:extLst>
              <a:ext uri="{FF2B5EF4-FFF2-40B4-BE49-F238E27FC236}">
                <a16:creationId xmlns:a16="http://schemas.microsoft.com/office/drawing/2014/main" id="{58BF4FA6-AE87-461D-A8D0-D79B47C123EE}"/>
              </a:ext>
            </a:extLst>
          </p:cNvPr>
          <p:cNvSpPr>
            <a:spLocks noGrp="1"/>
          </p:cNvSpPr>
          <p:nvPr>
            <p:ph type="subTitle" idx="1"/>
          </p:nvPr>
        </p:nvSpPr>
        <p:spPr>
          <a:xfrm>
            <a:off x="1069848" y="4389120"/>
            <a:ext cx="7891272" cy="1069848"/>
          </a:xfrm>
        </p:spPr>
        <p:txBody>
          <a:bodyPr>
            <a:normAutofit fontScale="92500" lnSpcReduction="20000"/>
          </a:bodyPr>
          <a:lstStyle/>
          <a:p>
            <a:r>
              <a:rPr lang="en-GB" dirty="0">
                <a:solidFill>
                  <a:srgbClr val="FFFFFF"/>
                </a:solidFill>
              </a:rPr>
              <a:t>Tasks</a:t>
            </a:r>
          </a:p>
          <a:p>
            <a:r>
              <a:rPr lang="en-GB" dirty="0">
                <a:solidFill>
                  <a:srgbClr val="FFFFFF"/>
                </a:solidFill>
              </a:rPr>
              <a:t>Name:</a:t>
            </a:r>
          </a:p>
          <a:p>
            <a:r>
              <a:rPr lang="en-GB" dirty="0">
                <a:solidFill>
                  <a:srgbClr val="FFFFFF"/>
                </a:solidFill>
              </a:rPr>
              <a:t>Class:</a:t>
            </a:r>
          </a:p>
        </p:txBody>
      </p:sp>
    </p:spTree>
    <p:extLst>
      <p:ext uri="{BB962C8B-B14F-4D97-AF65-F5344CB8AC3E}">
        <p14:creationId xmlns:p14="http://schemas.microsoft.com/office/powerpoint/2010/main" val="2348747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C94C-359E-4DA6-8BF0-D745A68D43A1}"/>
              </a:ext>
            </a:extLst>
          </p:cNvPr>
          <p:cNvSpPr>
            <a:spLocks noGrp="1"/>
          </p:cNvSpPr>
          <p:nvPr>
            <p:ph type="title"/>
          </p:nvPr>
        </p:nvSpPr>
        <p:spPr/>
        <p:txBody>
          <a:bodyPr/>
          <a:lstStyle/>
          <a:p>
            <a:r>
              <a:rPr lang="en-GB" dirty="0"/>
              <a:t>Slide for answer</a:t>
            </a:r>
          </a:p>
        </p:txBody>
      </p:sp>
      <p:sp>
        <p:nvSpPr>
          <p:cNvPr id="3" name="Content Placeholder 2">
            <a:extLst>
              <a:ext uri="{FF2B5EF4-FFF2-40B4-BE49-F238E27FC236}">
                <a16:creationId xmlns:a16="http://schemas.microsoft.com/office/drawing/2014/main" id="{F86E62BA-7C93-4F2E-920E-C12F731FC3CC}"/>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010798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FE93-D210-4DAD-A5E0-F401EF0D2B0B}"/>
              </a:ext>
            </a:extLst>
          </p:cNvPr>
          <p:cNvSpPr>
            <a:spLocks noGrp="1"/>
          </p:cNvSpPr>
          <p:nvPr>
            <p:ph type="title"/>
          </p:nvPr>
        </p:nvSpPr>
        <p:spPr/>
        <p:txBody>
          <a:bodyPr/>
          <a:lstStyle/>
          <a:p>
            <a:r>
              <a:rPr lang="en-GB" dirty="0"/>
              <a:t>Task 7</a:t>
            </a:r>
          </a:p>
        </p:txBody>
      </p:sp>
      <p:sp>
        <p:nvSpPr>
          <p:cNvPr id="3" name="Content Placeholder 2">
            <a:extLst>
              <a:ext uri="{FF2B5EF4-FFF2-40B4-BE49-F238E27FC236}">
                <a16:creationId xmlns:a16="http://schemas.microsoft.com/office/drawing/2014/main" id="{99CD49AF-D9B5-4E86-9404-07683875A3C8}"/>
              </a:ext>
            </a:extLst>
          </p:cNvPr>
          <p:cNvSpPr>
            <a:spLocks noGrp="1"/>
          </p:cNvSpPr>
          <p:nvPr>
            <p:ph idx="1"/>
          </p:nvPr>
        </p:nvSpPr>
        <p:spPr/>
        <p:txBody>
          <a:bodyPr>
            <a:normAutofit/>
          </a:bodyPr>
          <a:lstStyle/>
          <a:p>
            <a:pPr marL="0" indent="0">
              <a:buNone/>
            </a:pPr>
            <a:r>
              <a:rPr lang="en-GB" dirty="0"/>
              <a:t>It’s time to take everything that you have learned and bring it all together!</a:t>
            </a:r>
          </a:p>
          <a:p>
            <a:pPr marL="0" indent="0">
              <a:buNone/>
            </a:pPr>
            <a:r>
              <a:rPr lang="en-GB" dirty="0"/>
              <a:t>Your final and largest task is to find a product in your home (this could be your games console, your kettle or even a table and create an A4 advert for the product that could be in a magazine. It is up to you whether this advertisement is portrait or landscape but it must include the following things:</a:t>
            </a:r>
            <a:br>
              <a:rPr lang="en-GB" dirty="0"/>
            </a:br>
            <a:endParaRPr lang="en-GB" dirty="0"/>
          </a:p>
          <a:p>
            <a:pPr marL="342891" indent="-342891">
              <a:buFont typeface="+mj-lt"/>
              <a:buAutoNum type="arabicPeriod"/>
            </a:pPr>
            <a:r>
              <a:rPr lang="en-GB" dirty="0"/>
              <a:t>A title</a:t>
            </a:r>
          </a:p>
          <a:p>
            <a:pPr marL="342891" indent="-342891">
              <a:buFont typeface="+mj-lt"/>
              <a:buAutoNum type="arabicPeriod"/>
            </a:pPr>
            <a:r>
              <a:rPr lang="en-GB" dirty="0"/>
              <a:t>An image of the product (either a photo or a sketch)</a:t>
            </a:r>
          </a:p>
          <a:p>
            <a:pPr marL="342891" indent="-342891">
              <a:buFont typeface="+mj-lt"/>
              <a:buAutoNum type="arabicPeriod"/>
            </a:pPr>
            <a:r>
              <a:rPr lang="en-GB" dirty="0"/>
              <a:t>A box of text that describes the product</a:t>
            </a:r>
          </a:p>
          <a:p>
            <a:pPr marL="342891" indent="-342891">
              <a:buFont typeface="+mj-lt"/>
              <a:buAutoNum type="arabicPeriod"/>
            </a:pPr>
            <a:r>
              <a:rPr lang="en-GB" dirty="0"/>
              <a:t>A flash-bar</a:t>
            </a:r>
          </a:p>
          <a:p>
            <a:pPr marL="0" indent="0">
              <a:buNone/>
            </a:pPr>
            <a:r>
              <a:rPr lang="en-GB" sz="1900" dirty="0"/>
              <a:t>Your advert must also make use of </a:t>
            </a:r>
            <a:r>
              <a:rPr lang="en-GB" sz="1900" b="1" dirty="0"/>
              <a:t>contrast, depth </a:t>
            </a:r>
            <a:r>
              <a:rPr lang="en-GB" sz="1900" dirty="0"/>
              <a:t>and </a:t>
            </a:r>
            <a:r>
              <a:rPr lang="en-GB" sz="1900" b="1" dirty="0"/>
              <a:t>dominance</a:t>
            </a:r>
          </a:p>
        </p:txBody>
      </p:sp>
    </p:spTree>
    <p:extLst>
      <p:ext uri="{BB962C8B-B14F-4D97-AF65-F5344CB8AC3E}">
        <p14:creationId xmlns:p14="http://schemas.microsoft.com/office/powerpoint/2010/main" val="862206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DF98D-7C37-4479-B23A-97B8E6BB709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4FA19E0-B819-4CE9-B119-23CDBB9D1261}"/>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86922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C5288-5C4B-4372-8B72-BEC9231FB3F8}"/>
              </a:ext>
            </a:extLst>
          </p:cNvPr>
          <p:cNvSpPr>
            <a:spLocks noGrp="1"/>
          </p:cNvSpPr>
          <p:nvPr>
            <p:ph type="title"/>
          </p:nvPr>
        </p:nvSpPr>
        <p:spPr/>
        <p:txBody>
          <a:bodyPr/>
          <a:lstStyle/>
          <a:p>
            <a:r>
              <a:rPr lang="en-GB" dirty="0"/>
              <a:t>About this booklet</a:t>
            </a:r>
          </a:p>
        </p:txBody>
      </p:sp>
      <p:sp>
        <p:nvSpPr>
          <p:cNvPr id="3" name="Content Placeholder 2">
            <a:extLst>
              <a:ext uri="{FF2B5EF4-FFF2-40B4-BE49-F238E27FC236}">
                <a16:creationId xmlns:a16="http://schemas.microsoft.com/office/drawing/2014/main" id="{8B26787E-A6E7-47CF-8F1E-741B8214AC86}"/>
              </a:ext>
            </a:extLst>
          </p:cNvPr>
          <p:cNvSpPr>
            <a:spLocks noGrp="1"/>
          </p:cNvSpPr>
          <p:nvPr>
            <p:ph idx="1"/>
          </p:nvPr>
        </p:nvSpPr>
        <p:spPr>
          <a:xfrm>
            <a:off x="1069848" y="2121408"/>
            <a:ext cx="10058400" cy="832817"/>
          </a:xfrm>
        </p:spPr>
        <p:txBody>
          <a:bodyPr>
            <a:noAutofit/>
          </a:bodyPr>
          <a:lstStyle/>
          <a:p>
            <a:pPr marL="0" indent="0">
              <a:buNone/>
            </a:pPr>
            <a:r>
              <a:rPr lang="en-GB" sz="1400" dirty="0"/>
              <a:t>This booklet contains the tasks that you should complete alongside reading through the presentation you have been supplied with. You can either print this booklet on A4 paper to complete by hand, or you can edit this power point to complete tasks, or grab some A4 paper, copy the drawings and complete them that way.</a:t>
            </a:r>
          </a:p>
        </p:txBody>
      </p:sp>
      <p:sp>
        <p:nvSpPr>
          <p:cNvPr id="4" name="Rectangle 3">
            <a:extLst>
              <a:ext uri="{FF2B5EF4-FFF2-40B4-BE49-F238E27FC236}">
                <a16:creationId xmlns:a16="http://schemas.microsoft.com/office/drawing/2014/main" id="{CE3E6C5B-1ADF-4BCF-AEFA-A55F373DC43A}"/>
              </a:ext>
            </a:extLst>
          </p:cNvPr>
          <p:cNvSpPr/>
          <p:nvPr/>
        </p:nvSpPr>
        <p:spPr>
          <a:xfrm>
            <a:off x="1069848" y="2988405"/>
            <a:ext cx="4700637" cy="2646878"/>
          </a:xfrm>
          <a:prstGeom prst="rect">
            <a:avLst/>
          </a:prstGeom>
        </p:spPr>
        <p:txBody>
          <a:bodyPr wrap="square">
            <a:spAutoFit/>
          </a:bodyPr>
          <a:lstStyle/>
          <a:p>
            <a:r>
              <a:rPr lang="en-GB" sz="1400" b="1" dirty="0"/>
              <a:t>Learning Intentions:</a:t>
            </a:r>
          </a:p>
          <a:p>
            <a:pPr>
              <a:buFontTx/>
              <a:buChar char="-"/>
            </a:pPr>
            <a:r>
              <a:rPr lang="en-GB" sz="1400" dirty="0"/>
              <a:t>You will have a basic knowledge of how to use the rule of thirds</a:t>
            </a:r>
          </a:p>
          <a:p>
            <a:pPr>
              <a:buFontTx/>
              <a:buChar char="-"/>
            </a:pPr>
            <a:r>
              <a:rPr lang="en-GB" sz="1400" dirty="0"/>
              <a:t>You will understand what </a:t>
            </a:r>
            <a:r>
              <a:rPr lang="en-GB" sz="1400" dirty="0" err="1"/>
              <a:t>flashbars</a:t>
            </a:r>
            <a:r>
              <a:rPr lang="en-GB" sz="1400" dirty="0"/>
              <a:t> are and how they enhance a design</a:t>
            </a:r>
          </a:p>
          <a:p>
            <a:pPr>
              <a:buFontTx/>
              <a:buChar char="-"/>
            </a:pPr>
            <a:r>
              <a:rPr lang="en-GB" sz="1400" dirty="0"/>
              <a:t>You will have a basic knowledge of colour theory, including the colour wheel and how to effectively use harmonising and contrasting colours</a:t>
            </a:r>
          </a:p>
          <a:p>
            <a:pPr>
              <a:buFontTx/>
              <a:buChar char="-"/>
            </a:pPr>
            <a:r>
              <a:rPr lang="en-GB" sz="1400" dirty="0"/>
              <a:t>You will understand what design principles are and be able to create two of the more easily understood principle, depth and dominance</a:t>
            </a:r>
          </a:p>
          <a:p>
            <a:pPr>
              <a:buFontTx/>
              <a:buChar char="-"/>
            </a:pPr>
            <a:endParaRPr lang="en-GB" sz="1200" dirty="0"/>
          </a:p>
        </p:txBody>
      </p:sp>
      <p:sp>
        <p:nvSpPr>
          <p:cNvPr id="5" name="Rectangle 4">
            <a:extLst>
              <a:ext uri="{FF2B5EF4-FFF2-40B4-BE49-F238E27FC236}">
                <a16:creationId xmlns:a16="http://schemas.microsoft.com/office/drawing/2014/main" id="{FCD6728F-16F9-45D5-8958-F4E38CCD48BE}"/>
              </a:ext>
            </a:extLst>
          </p:cNvPr>
          <p:cNvSpPr/>
          <p:nvPr/>
        </p:nvSpPr>
        <p:spPr>
          <a:xfrm>
            <a:off x="5770485" y="2991779"/>
            <a:ext cx="4700637" cy="2646878"/>
          </a:xfrm>
          <a:prstGeom prst="rect">
            <a:avLst/>
          </a:prstGeom>
        </p:spPr>
        <p:txBody>
          <a:bodyPr wrap="square">
            <a:spAutoFit/>
          </a:bodyPr>
          <a:lstStyle/>
          <a:p>
            <a:r>
              <a:rPr lang="en-GB" sz="1400" b="1" dirty="0"/>
              <a:t>Success Criteria:</a:t>
            </a:r>
          </a:p>
          <a:p>
            <a:pPr>
              <a:buFontTx/>
              <a:buChar char="-"/>
            </a:pPr>
            <a:r>
              <a:rPr lang="en-GB" sz="1400" dirty="0"/>
              <a:t>You will be able to identify the rule of thirds in existing advertisements</a:t>
            </a:r>
          </a:p>
          <a:p>
            <a:pPr>
              <a:buFontTx/>
              <a:buChar char="-"/>
            </a:pPr>
            <a:r>
              <a:rPr lang="en-GB" sz="1400" dirty="0"/>
              <a:t>You will be able to place a </a:t>
            </a:r>
            <a:r>
              <a:rPr lang="en-GB" sz="1400" dirty="0" err="1"/>
              <a:t>flashbar</a:t>
            </a:r>
            <a:r>
              <a:rPr lang="en-GB" sz="1400" dirty="0"/>
              <a:t> in an existing design</a:t>
            </a:r>
          </a:p>
          <a:p>
            <a:pPr>
              <a:buFontTx/>
              <a:buChar char="-"/>
            </a:pPr>
            <a:r>
              <a:rPr lang="en-GB" sz="1400" dirty="0"/>
              <a:t>You will be able to complete a colour wheel and answer questions regarding primary, secondary and tertiary colours</a:t>
            </a:r>
          </a:p>
          <a:p>
            <a:pPr>
              <a:buFontTx/>
              <a:buChar char="-"/>
            </a:pPr>
            <a:r>
              <a:rPr lang="en-GB" sz="1400" dirty="0"/>
              <a:t>You will understand what design principles are and be able to create two of the more easily understood principle, depth and dominance</a:t>
            </a:r>
          </a:p>
          <a:p>
            <a:pPr>
              <a:buFontTx/>
              <a:buChar char="-"/>
            </a:pPr>
            <a:endParaRPr lang="en-GB" sz="1200" dirty="0"/>
          </a:p>
        </p:txBody>
      </p:sp>
      <p:sp>
        <p:nvSpPr>
          <p:cNvPr id="7" name="Content Placeholder 2">
            <a:extLst>
              <a:ext uri="{FF2B5EF4-FFF2-40B4-BE49-F238E27FC236}">
                <a16:creationId xmlns:a16="http://schemas.microsoft.com/office/drawing/2014/main" id="{B88D8DE2-D3CF-42F3-B682-457BC8251D64}"/>
              </a:ext>
            </a:extLst>
          </p:cNvPr>
          <p:cNvSpPr txBox="1">
            <a:spLocks/>
          </p:cNvSpPr>
          <p:nvPr/>
        </p:nvSpPr>
        <p:spPr>
          <a:xfrm>
            <a:off x="1069848" y="5669463"/>
            <a:ext cx="10058400" cy="1385719"/>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GB" sz="1400" b="1" dirty="0"/>
              <a:t>Benchmarks:</a:t>
            </a:r>
          </a:p>
          <a:p>
            <a:pPr marL="0" indent="0">
              <a:buNone/>
            </a:pPr>
            <a:r>
              <a:rPr lang="en-GB" sz="1400" b="1" dirty="0"/>
              <a:t> TCH 2-11a - </a:t>
            </a:r>
            <a:r>
              <a:rPr lang="en-GB" sz="1400" dirty="0"/>
              <a:t>I can use a range of graphic techniques, manually and digitally, to communicate ideas, concepts or products, experimenting with the use of shape, colour and texture to enhance my work.</a:t>
            </a:r>
          </a:p>
        </p:txBody>
      </p:sp>
    </p:spTree>
    <p:extLst>
      <p:ext uri="{BB962C8B-B14F-4D97-AF65-F5344CB8AC3E}">
        <p14:creationId xmlns:p14="http://schemas.microsoft.com/office/powerpoint/2010/main" val="2264234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73FB06B-87E1-4494-BEB7-1BDAF65014A0}"/>
              </a:ext>
            </a:extLst>
          </p:cNvPr>
          <p:cNvSpPr>
            <a:spLocks noGrp="1"/>
          </p:cNvSpPr>
          <p:nvPr>
            <p:ph type="title"/>
          </p:nvPr>
        </p:nvSpPr>
        <p:spPr>
          <a:xfrm>
            <a:off x="1069848" y="484632"/>
            <a:ext cx="10058400" cy="1609344"/>
          </a:xfrm>
        </p:spPr>
        <p:txBody>
          <a:bodyPr/>
          <a:lstStyle/>
          <a:p>
            <a:r>
              <a:rPr lang="en-GB" dirty="0"/>
              <a:t>Task 1 – rule of thirds</a:t>
            </a:r>
          </a:p>
        </p:txBody>
      </p:sp>
      <p:sp>
        <p:nvSpPr>
          <p:cNvPr id="11" name="Content Placeholder 2">
            <a:extLst>
              <a:ext uri="{FF2B5EF4-FFF2-40B4-BE49-F238E27FC236}">
                <a16:creationId xmlns:a16="http://schemas.microsoft.com/office/drawing/2014/main" id="{E2340649-701F-4A20-BD0E-AB79A46103B9}"/>
              </a:ext>
            </a:extLst>
          </p:cNvPr>
          <p:cNvSpPr txBox="1">
            <a:spLocks/>
          </p:cNvSpPr>
          <p:nvPr/>
        </p:nvSpPr>
        <p:spPr>
          <a:xfrm>
            <a:off x="1069848" y="2093976"/>
            <a:ext cx="10058400"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GB" dirty="0">
                <a:solidFill>
                  <a:schemeClr val="accent6">
                    <a:lumMod val="75000"/>
                  </a:schemeClr>
                </a:solidFill>
              </a:rPr>
              <a:t>Find a poster/advert either in a magazine you have at home, or find one on the internet that you believe displays the rule of Thursday. They, either on the computer or by hand, draw the four lines that divide the page and draw the circles on the impact points, were you right? How could you change the advert to improve it?</a:t>
            </a:r>
          </a:p>
          <a:p>
            <a:pPr marL="0" indent="0">
              <a:buNone/>
            </a:pPr>
            <a:r>
              <a:rPr lang="en-GB" sz="1800" dirty="0">
                <a:solidFill>
                  <a:schemeClr val="accent6">
                    <a:lumMod val="75000"/>
                  </a:schemeClr>
                </a:solidFill>
              </a:rPr>
              <a:t>Examples:</a:t>
            </a:r>
          </a:p>
          <a:p>
            <a:pPr marL="0" indent="0">
              <a:buNone/>
            </a:pPr>
            <a:endParaRPr lang="en-GB" sz="1800" dirty="0">
              <a:solidFill>
                <a:schemeClr val="accent6">
                  <a:lumMod val="75000"/>
                </a:schemeClr>
              </a:solidFill>
            </a:endParaRPr>
          </a:p>
          <a:p>
            <a:endParaRPr lang="en-GB" dirty="0"/>
          </a:p>
        </p:txBody>
      </p:sp>
      <p:grpSp>
        <p:nvGrpSpPr>
          <p:cNvPr id="13" name="Group 12">
            <a:extLst>
              <a:ext uri="{FF2B5EF4-FFF2-40B4-BE49-F238E27FC236}">
                <a16:creationId xmlns:a16="http://schemas.microsoft.com/office/drawing/2014/main" id="{92CF28AD-8012-4AD1-BE63-5C2DDE76C9BF}"/>
              </a:ext>
            </a:extLst>
          </p:cNvPr>
          <p:cNvGrpSpPr/>
          <p:nvPr/>
        </p:nvGrpSpPr>
        <p:grpSpPr>
          <a:xfrm>
            <a:off x="1190358" y="3698788"/>
            <a:ext cx="2082533" cy="2741293"/>
            <a:chOff x="349250" y="816914"/>
            <a:chExt cx="3968750" cy="5224171"/>
          </a:xfrm>
        </p:grpSpPr>
        <p:pic>
          <p:nvPicPr>
            <p:cNvPr id="14" name="Picture 2" descr="Rules for Advertisement | kleptzeng2269">
              <a:extLst>
                <a:ext uri="{FF2B5EF4-FFF2-40B4-BE49-F238E27FC236}">
                  <a16:creationId xmlns:a16="http://schemas.microsoft.com/office/drawing/2014/main" id="{F65564BD-D833-4500-B1BB-59A413255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 y="816914"/>
              <a:ext cx="3968750" cy="5224171"/>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4D64B394-93D0-42A2-A407-D29C89A65A35}"/>
                </a:ext>
              </a:extLst>
            </p:cNvPr>
            <p:cNvSpPr/>
            <p:nvPr/>
          </p:nvSpPr>
          <p:spPr>
            <a:xfrm>
              <a:off x="1484060" y="2360876"/>
              <a:ext cx="365669" cy="365669"/>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CBA3F79-CDC3-48E5-B42F-5EC705FFAF3F}"/>
                </a:ext>
              </a:extLst>
            </p:cNvPr>
            <p:cNvSpPr/>
            <p:nvPr/>
          </p:nvSpPr>
          <p:spPr>
            <a:xfrm>
              <a:off x="2765163" y="2380806"/>
              <a:ext cx="365669" cy="365669"/>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D19A202A-5926-4918-B43C-9FE8D3EA9885}"/>
                </a:ext>
              </a:extLst>
            </p:cNvPr>
            <p:cNvSpPr/>
            <p:nvPr/>
          </p:nvSpPr>
          <p:spPr>
            <a:xfrm>
              <a:off x="1489096" y="4074666"/>
              <a:ext cx="365669" cy="365669"/>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AE5E2CAA-2E2B-4A5B-91C1-9A78DCFFF8BF}"/>
                </a:ext>
              </a:extLst>
            </p:cNvPr>
            <p:cNvSpPr/>
            <p:nvPr/>
          </p:nvSpPr>
          <p:spPr>
            <a:xfrm>
              <a:off x="2765163" y="4111526"/>
              <a:ext cx="365669" cy="365669"/>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D1E94636-1F7C-40C4-8FE2-2253BBAEDB51}"/>
              </a:ext>
            </a:extLst>
          </p:cNvPr>
          <p:cNvGrpSpPr/>
          <p:nvPr/>
        </p:nvGrpSpPr>
        <p:grpSpPr>
          <a:xfrm>
            <a:off x="4015575" y="3698787"/>
            <a:ext cx="5491652" cy="2745827"/>
            <a:chOff x="4738980" y="1653056"/>
            <a:chExt cx="7103770" cy="3551885"/>
          </a:xfrm>
        </p:grpSpPr>
        <p:pic>
          <p:nvPicPr>
            <p:cNvPr id="20" name="Picture 6" descr="How to Use the Rule of Thirds Effectively in Graphic Design">
              <a:extLst>
                <a:ext uri="{FF2B5EF4-FFF2-40B4-BE49-F238E27FC236}">
                  <a16:creationId xmlns:a16="http://schemas.microsoft.com/office/drawing/2014/main" id="{59804C2C-FAD5-4DB6-BFFD-B741743B2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980" y="1653056"/>
              <a:ext cx="7103770" cy="35518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B20A27A2-7719-4C2C-A8CB-6C1118D778B9}"/>
                </a:ext>
              </a:extLst>
            </p:cNvPr>
            <p:cNvSpPr/>
            <p:nvPr/>
          </p:nvSpPr>
          <p:spPr>
            <a:xfrm>
              <a:off x="6906013" y="2656250"/>
              <a:ext cx="365669" cy="365669"/>
            </a:xfrm>
            <a:prstGeom prst="ellipse">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C1CC80C7-37A0-4253-A85D-562CD596339E}"/>
                </a:ext>
              </a:extLst>
            </p:cNvPr>
            <p:cNvSpPr/>
            <p:nvPr/>
          </p:nvSpPr>
          <p:spPr>
            <a:xfrm>
              <a:off x="9290559" y="2656250"/>
              <a:ext cx="365669" cy="365669"/>
            </a:xfrm>
            <a:prstGeom prst="ellipse">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B9A8DAA0-5C09-4516-AA10-C25C971E708B}"/>
                </a:ext>
              </a:extLst>
            </p:cNvPr>
            <p:cNvSpPr/>
            <p:nvPr/>
          </p:nvSpPr>
          <p:spPr>
            <a:xfrm>
              <a:off x="6444444" y="4546081"/>
              <a:ext cx="365669" cy="365669"/>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A18533FC-3658-46D7-8F94-303159FD8E1A}"/>
                </a:ext>
              </a:extLst>
            </p:cNvPr>
            <p:cNvSpPr/>
            <p:nvPr/>
          </p:nvSpPr>
          <p:spPr>
            <a:xfrm>
              <a:off x="6893595" y="3504519"/>
              <a:ext cx="365669" cy="365669"/>
            </a:xfrm>
            <a:prstGeom prst="ellipse">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D330AED6-7333-4615-A2EB-E8C1368E43D3}"/>
                </a:ext>
              </a:extLst>
            </p:cNvPr>
            <p:cNvSpPr/>
            <p:nvPr/>
          </p:nvSpPr>
          <p:spPr>
            <a:xfrm>
              <a:off x="9278141" y="3504519"/>
              <a:ext cx="365669" cy="365669"/>
            </a:xfrm>
            <a:prstGeom prst="ellipse">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FD42D9EE-2021-45A2-B795-67AD786525E5}"/>
              </a:ext>
            </a:extLst>
          </p:cNvPr>
          <p:cNvSpPr txBox="1"/>
          <p:nvPr/>
        </p:nvSpPr>
        <p:spPr>
          <a:xfrm>
            <a:off x="9937912" y="4928881"/>
            <a:ext cx="1777021" cy="830997"/>
          </a:xfrm>
          <a:prstGeom prst="rect">
            <a:avLst/>
          </a:prstGeom>
          <a:noFill/>
        </p:spPr>
        <p:txBody>
          <a:bodyPr wrap="square" rtlCol="0">
            <a:spAutoFit/>
          </a:bodyPr>
          <a:lstStyle/>
          <a:p>
            <a:r>
              <a:rPr lang="en-GB" sz="2400" dirty="0"/>
              <a:t>Impact Points</a:t>
            </a:r>
          </a:p>
        </p:txBody>
      </p:sp>
      <p:cxnSp>
        <p:nvCxnSpPr>
          <p:cNvPr id="6" name="Straight Arrow Connector 5">
            <a:extLst>
              <a:ext uri="{FF2B5EF4-FFF2-40B4-BE49-F238E27FC236}">
                <a16:creationId xmlns:a16="http://schemas.microsoft.com/office/drawing/2014/main" id="{E0D45A82-841F-46B5-9EE0-86A3008619CD}"/>
              </a:ext>
            </a:extLst>
          </p:cNvPr>
          <p:cNvCxnSpPr>
            <a:stCxn id="3" idx="1"/>
          </p:cNvCxnSpPr>
          <p:nvPr/>
        </p:nvCxnSpPr>
        <p:spPr>
          <a:xfrm flipH="1" flipV="1">
            <a:off x="6096000" y="4700835"/>
            <a:ext cx="3841912" cy="6435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57A71C6-6F83-4603-9A5B-0451FA008D9B}"/>
              </a:ext>
            </a:extLst>
          </p:cNvPr>
          <p:cNvCxnSpPr>
            <a:cxnSpLocks/>
            <a:stCxn id="3" idx="1"/>
          </p:cNvCxnSpPr>
          <p:nvPr/>
        </p:nvCxnSpPr>
        <p:spPr>
          <a:xfrm flipH="1" flipV="1">
            <a:off x="7877814" y="4711295"/>
            <a:ext cx="2060098" cy="63308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DB6408F-6080-4D61-9932-E69779F7C8F7}"/>
              </a:ext>
            </a:extLst>
          </p:cNvPr>
          <p:cNvCxnSpPr>
            <a:cxnSpLocks/>
            <a:stCxn id="3" idx="1"/>
          </p:cNvCxnSpPr>
          <p:nvPr/>
        </p:nvCxnSpPr>
        <p:spPr>
          <a:xfrm flipH="1" flipV="1">
            <a:off x="5973510" y="5136279"/>
            <a:ext cx="3964402" cy="2081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DEF1839-B441-41F2-8A76-622A0F98B177}"/>
              </a:ext>
            </a:extLst>
          </p:cNvPr>
          <p:cNvCxnSpPr>
            <a:cxnSpLocks/>
            <a:stCxn id="3" idx="1"/>
          </p:cNvCxnSpPr>
          <p:nvPr/>
        </p:nvCxnSpPr>
        <p:spPr>
          <a:xfrm flipH="1" flipV="1">
            <a:off x="7877814" y="5271427"/>
            <a:ext cx="2060098" cy="729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287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C94C-359E-4DA6-8BF0-D745A68D43A1}"/>
              </a:ext>
            </a:extLst>
          </p:cNvPr>
          <p:cNvSpPr>
            <a:spLocks noGrp="1"/>
          </p:cNvSpPr>
          <p:nvPr>
            <p:ph type="title"/>
          </p:nvPr>
        </p:nvSpPr>
        <p:spPr/>
        <p:txBody>
          <a:bodyPr/>
          <a:lstStyle/>
          <a:p>
            <a:r>
              <a:rPr lang="en-GB" dirty="0"/>
              <a:t>Slide for answer</a:t>
            </a:r>
          </a:p>
        </p:txBody>
      </p:sp>
      <p:sp>
        <p:nvSpPr>
          <p:cNvPr id="3" name="Content Placeholder 2">
            <a:extLst>
              <a:ext uri="{FF2B5EF4-FFF2-40B4-BE49-F238E27FC236}">
                <a16:creationId xmlns:a16="http://schemas.microsoft.com/office/drawing/2014/main" id="{F86E62BA-7C93-4F2E-920E-C12F731FC3CC}"/>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465719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24BA-2F3E-4918-9899-CD46EFAFCDA1}"/>
              </a:ext>
            </a:extLst>
          </p:cNvPr>
          <p:cNvSpPr>
            <a:spLocks noGrp="1"/>
          </p:cNvSpPr>
          <p:nvPr>
            <p:ph type="title"/>
          </p:nvPr>
        </p:nvSpPr>
        <p:spPr/>
        <p:txBody>
          <a:bodyPr/>
          <a:lstStyle/>
          <a:p>
            <a:r>
              <a:rPr lang="en-GB" dirty="0"/>
              <a:t>Task 2 - </a:t>
            </a:r>
            <a:r>
              <a:rPr lang="en-GB" dirty="0" err="1"/>
              <a:t>Flashbars</a:t>
            </a:r>
            <a:endParaRPr lang="en-GB" dirty="0"/>
          </a:p>
        </p:txBody>
      </p:sp>
      <p:sp>
        <p:nvSpPr>
          <p:cNvPr id="3" name="Content Placeholder 2">
            <a:extLst>
              <a:ext uri="{FF2B5EF4-FFF2-40B4-BE49-F238E27FC236}">
                <a16:creationId xmlns:a16="http://schemas.microsoft.com/office/drawing/2014/main" id="{86748F9B-6D4D-4613-B0D3-7D0EB7D7C27C}"/>
              </a:ext>
            </a:extLst>
          </p:cNvPr>
          <p:cNvSpPr>
            <a:spLocks noGrp="1"/>
          </p:cNvSpPr>
          <p:nvPr>
            <p:ph idx="1"/>
          </p:nvPr>
        </p:nvSpPr>
        <p:spPr>
          <a:xfrm>
            <a:off x="1069849" y="2121408"/>
            <a:ext cx="3383619" cy="4050792"/>
          </a:xfrm>
        </p:spPr>
        <p:txBody>
          <a:bodyPr/>
          <a:lstStyle/>
          <a:p>
            <a:r>
              <a:rPr lang="en-GB" dirty="0"/>
              <a:t>Add a </a:t>
            </a:r>
            <a:r>
              <a:rPr lang="en-GB" dirty="0" err="1"/>
              <a:t>flashbar</a:t>
            </a:r>
            <a:r>
              <a:rPr lang="en-GB" dirty="0"/>
              <a:t> to the poster. This </a:t>
            </a:r>
            <a:r>
              <a:rPr lang="en-GB" dirty="0" err="1"/>
              <a:t>flashbar</a:t>
            </a:r>
            <a:r>
              <a:rPr lang="en-GB" dirty="0"/>
              <a:t> should be used to add depth and make the main product (the table) stand out against the background!</a:t>
            </a:r>
          </a:p>
          <a:p>
            <a:pPr marL="0" indent="0">
              <a:buNone/>
            </a:pPr>
            <a:r>
              <a:rPr lang="en-GB" dirty="0"/>
              <a:t>(If you are completing this on paper, then redraw the whole poster)</a:t>
            </a:r>
          </a:p>
        </p:txBody>
      </p:sp>
      <p:sp>
        <p:nvSpPr>
          <p:cNvPr id="6" name="Rectangle 5">
            <a:extLst>
              <a:ext uri="{FF2B5EF4-FFF2-40B4-BE49-F238E27FC236}">
                <a16:creationId xmlns:a16="http://schemas.microsoft.com/office/drawing/2014/main" id="{08AE9C4E-3701-495F-958A-4C7A0EF4433C}"/>
              </a:ext>
            </a:extLst>
          </p:cNvPr>
          <p:cNvSpPr/>
          <p:nvPr/>
        </p:nvSpPr>
        <p:spPr>
          <a:xfrm>
            <a:off x="4995333" y="2252134"/>
            <a:ext cx="6324600" cy="362373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11">
            <a:extLst>
              <a:ext uri="{FF2B5EF4-FFF2-40B4-BE49-F238E27FC236}">
                <a16:creationId xmlns:a16="http://schemas.microsoft.com/office/drawing/2014/main" id="{E8F50234-4905-4C27-A5BB-9257F6F0C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065" t="1230" r="29059" b="4919"/>
          <a:stretch>
            <a:fillRect/>
          </a:stretch>
        </p:blipFill>
        <p:spPr bwMode="auto">
          <a:xfrm>
            <a:off x="8467795" y="2731521"/>
            <a:ext cx="2166148" cy="2830569"/>
          </a:xfrm>
          <a:prstGeom prst="rect">
            <a:avLst/>
          </a:prstGeom>
          <a:noFill/>
          <a:ln>
            <a:noFill/>
          </a:ln>
          <a:effectLst/>
          <a:extLst>
            <a:ext uri="{909E8E84-426E-40DD-AFC4-6F175D3DCCD1}">
              <a14:hiddenFill xmlns:a14="http://schemas.microsoft.com/office/drawing/2010/main">
                <a:solidFill>
                  <a:srgbClr val="666666"/>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10" name="Rectangle 9">
            <a:extLst>
              <a:ext uri="{FF2B5EF4-FFF2-40B4-BE49-F238E27FC236}">
                <a16:creationId xmlns:a16="http://schemas.microsoft.com/office/drawing/2014/main" id="{83CB1893-94DA-4BBE-A88E-D27290749C04}"/>
              </a:ext>
            </a:extLst>
          </p:cNvPr>
          <p:cNvSpPr/>
          <p:nvPr/>
        </p:nvSpPr>
        <p:spPr>
          <a:xfrm>
            <a:off x="4956988" y="2392479"/>
            <a:ext cx="3161227" cy="1754326"/>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Book Table</a:t>
            </a:r>
          </a:p>
        </p:txBody>
      </p:sp>
      <p:sp>
        <p:nvSpPr>
          <p:cNvPr id="11" name="TextBox 10">
            <a:extLst>
              <a:ext uri="{FF2B5EF4-FFF2-40B4-BE49-F238E27FC236}">
                <a16:creationId xmlns:a16="http://schemas.microsoft.com/office/drawing/2014/main" id="{810061A5-9318-4843-BBF6-4A369D322982}"/>
              </a:ext>
            </a:extLst>
          </p:cNvPr>
          <p:cNvSpPr txBox="1"/>
          <p:nvPr/>
        </p:nvSpPr>
        <p:spPr>
          <a:xfrm>
            <a:off x="5672667" y="4351867"/>
            <a:ext cx="2006600" cy="938719"/>
          </a:xfrm>
          <a:prstGeom prst="rect">
            <a:avLst/>
          </a:prstGeom>
          <a:noFill/>
          <a:ln>
            <a:solidFill>
              <a:schemeClr val="tx1"/>
            </a:solidFill>
          </a:ln>
        </p:spPr>
        <p:txBody>
          <a:bodyPr wrap="square" rtlCol="0">
            <a:spAutoFit/>
          </a:bodyPr>
          <a:lstStyle/>
          <a:p>
            <a:r>
              <a:rPr lang="en-GB" sz="1100" dirty="0" err="1"/>
              <a:t>ajhsdkjahsdkjajhsdkjahsdkj</a:t>
            </a:r>
            <a:endParaRPr lang="en-GB" sz="1100" dirty="0"/>
          </a:p>
          <a:p>
            <a:r>
              <a:rPr lang="en-GB" sz="1100" dirty="0" err="1"/>
              <a:t>ajhsdkjahsdkjajhsdkjahsdkj</a:t>
            </a:r>
            <a:endParaRPr lang="en-GB" sz="1100" dirty="0"/>
          </a:p>
          <a:p>
            <a:r>
              <a:rPr lang="en-GB" sz="1100" dirty="0" err="1"/>
              <a:t>ajhsdkjahsdkjajhsdkjahsdkj</a:t>
            </a:r>
            <a:endParaRPr lang="en-GB" sz="1100" dirty="0"/>
          </a:p>
          <a:p>
            <a:r>
              <a:rPr lang="en-GB" sz="1100" dirty="0" err="1"/>
              <a:t>ajhsdkjahsdkjajhsdkjahsdkj</a:t>
            </a:r>
            <a:endParaRPr lang="en-GB" sz="1100" dirty="0"/>
          </a:p>
          <a:p>
            <a:r>
              <a:rPr lang="en-GB" sz="1100" dirty="0" err="1"/>
              <a:t>ajhsdkjahsdkjajhsdkjahsdkj</a:t>
            </a:r>
            <a:endParaRPr lang="en-GB" sz="1100" dirty="0"/>
          </a:p>
        </p:txBody>
      </p:sp>
    </p:spTree>
    <p:extLst>
      <p:ext uri="{BB962C8B-B14F-4D97-AF65-F5344CB8AC3E}">
        <p14:creationId xmlns:p14="http://schemas.microsoft.com/office/powerpoint/2010/main" val="1164345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E8A8-659C-4FC6-A67B-465BA7549235}"/>
              </a:ext>
            </a:extLst>
          </p:cNvPr>
          <p:cNvSpPr>
            <a:spLocks noGrp="1"/>
          </p:cNvSpPr>
          <p:nvPr>
            <p:ph type="title"/>
          </p:nvPr>
        </p:nvSpPr>
        <p:spPr/>
        <p:txBody>
          <a:bodyPr/>
          <a:lstStyle/>
          <a:p>
            <a:r>
              <a:rPr lang="en-GB" dirty="0"/>
              <a:t>Task 3 – Colour Wheel</a:t>
            </a:r>
          </a:p>
        </p:txBody>
      </p:sp>
      <p:sp>
        <p:nvSpPr>
          <p:cNvPr id="3" name="Content Placeholder 2">
            <a:extLst>
              <a:ext uri="{FF2B5EF4-FFF2-40B4-BE49-F238E27FC236}">
                <a16:creationId xmlns:a16="http://schemas.microsoft.com/office/drawing/2014/main" id="{491B9A34-53F4-4142-8B88-D70B6B4D606E}"/>
              </a:ext>
            </a:extLst>
          </p:cNvPr>
          <p:cNvSpPr>
            <a:spLocks noGrp="1"/>
          </p:cNvSpPr>
          <p:nvPr>
            <p:ph idx="1"/>
          </p:nvPr>
        </p:nvSpPr>
        <p:spPr>
          <a:xfrm>
            <a:off x="1069848" y="2121408"/>
            <a:ext cx="4103285" cy="4050792"/>
          </a:xfrm>
        </p:spPr>
        <p:txBody>
          <a:bodyPr/>
          <a:lstStyle/>
          <a:p>
            <a:pPr marL="0" indent="0">
              <a:buNone/>
            </a:pPr>
            <a:r>
              <a:rPr lang="en-GB" dirty="0"/>
              <a:t>Colour the colour wheel (mix colours to complete the tertiary colours)</a:t>
            </a:r>
          </a:p>
        </p:txBody>
      </p:sp>
      <p:pic>
        <p:nvPicPr>
          <p:cNvPr id="1026" name="Picture 2" descr="Color Wheel Charts - 6+ Free PDF Documents Download | Free ...">
            <a:extLst>
              <a:ext uri="{FF2B5EF4-FFF2-40B4-BE49-F238E27FC236}">
                <a16:creationId xmlns:a16="http://schemas.microsoft.com/office/drawing/2014/main" id="{0039F38F-0A70-4464-AD28-7DE7C1CA4E5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16410" y1="38222" x2="10513" y2="61556"/>
                        <a14:foregroundMark x1="10513" y1="61556" x2="17179" y2="67556"/>
                        <a14:foregroundMark x1="79231" y1="39333" x2="85128" y2="50222"/>
                        <a14:foregroundMark x1="85128" y1="50222" x2="84872" y2="67778"/>
                      </a14:backgroundRemoval>
                    </a14:imgEffect>
                  </a14:imgLayer>
                </a14:imgProps>
              </a:ext>
              <a:ext uri="{28A0092B-C50C-407E-A947-70E740481C1C}">
                <a14:useLocalDpi xmlns:a14="http://schemas.microsoft.com/office/drawing/2010/main" val="0"/>
              </a:ext>
            </a:extLst>
          </a:blip>
          <a:srcRect l="8519" t="13457" r="9202" b="14245"/>
          <a:stretch/>
        </p:blipFill>
        <p:spPr bwMode="auto">
          <a:xfrm>
            <a:off x="1270000" y="3083728"/>
            <a:ext cx="3386667" cy="3433573"/>
          </a:xfrm>
          <a:prstGeom prst="ellipse">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A18AABFB-4DC5-486F-94D2-FF17F39100EC}"/>
              </a:ext>
            </a:extLst>
          </p:cNvPr>
          <p:cNvSpPr txBox="1">
            <a:spLocks/>
          </p:cNvSpPr>
          <p:nvPr/>
        </p:nvSpPr>
        <p:spPr>
          <a:xfrm>
            <a:off x="5373285" y="2093976"/>
            <a:ext cx="6310715" cy="4050792"/>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GB" dirty="0"/>
              <a:t>Answer the following questions:</a:t>
            </a:r>
          </a:p>
          <a:p>
            <a:pPr marL="457189" indent="-457189">
              <a:buAutoNum type="alphaLcParenR"/>
            </a:pPr>
            <a:r>
              <a:rPr lang="en-GB" dirty="0"/>
              <a:t>What are the three primary colours?</a:t>
            </a:r>
          </a:p>
          <a:p>
            <a:pPr marL="457189" indent="-457189">
              <a:buAutoNum type="alphaLcParenR"/>
            </a:pPr>
            <a:endParaRPr lang="en-GB" dirty="0"/>
          </a:p>
          <a:p>
            <a:pPr marL="457189" indent="-457189">
              <a:buAutoNum type="alphaLcParenR"/>
            </a:pPr>
            <a:r>
              <a:rPr lang="en-GB" dirty="0"/>
              <a:t>How is a secondary colour made?</a:t>
            </a:r>
          </a:p>
          <a:p>
            <a:pPr marL="457189" indent="-457189">
              <a:buAutoNum type="alphaLcParenR"/>
            </a:pPr>
            <a:endParaRPr lang="en-GB" dirty="0"/>
          </a:p>
          <a:p>
            <a:pPr marL="457189" indent="-457189">
              <a:buAutoNum type="alphaLcParenR"/>
            </a:pPr>
            <a:r>
              <a:rPr lang="en-GB" dirty="0"/>
              <a:t>How is a tertiary colour made?</a:t>
            </a:r>
          </a:p>
          <a:p>
            <a:pPr marL="457189" indent="-457189">
              <a:buAutoNum type="alphaLcParenR"/>
            </a:pPr>
            <a:endParaRPr lang="en-GB" dirty="0"/>
          </a:p>
          <a:p>
            <a:pPr marL="457189" indent="-457189">
              <a:buAutoNum type="alphaLcParenR"/>
            </a:pPr>
            <a:r>
              <a:rPr lang="en-GB" dirty="0"/>
              <a:t>Name a warm colour</a:t>
            </a:r>
          </a:p>
          <a:p>
            <a:pPr marL="457189" indent="-457189">
              <a:buAutoNum type="alphaLcParenR"/>
            </a:pPr>
            <a:endParaRPr lang="en-GB" dirty="0"/>
          </a:p>
          <a:p>
            <a:pPr marL="457189" indent="-457189">
              <a:buAutoNum type="alphaLcParenR"/>
            </a:pPr>
            <a:r>
              <a:rPr lang="en-GB" dirty="0"/>
              <a:t>Name a cool colour</a:t>
            </a:r>
          </a:p>
          <a:p>
            <a:pPr marL="0" indent="0">
              <a:buNone/>
            </a:pPr>
            <a:endParaRPr lang="en-GB" dirty="0"/>
          </a:p>
        </p:txBody>
      </p:sp>
    </p:spTree>
    <p:extLst>
      <p:ext uri="{BB962C8B-B14F-4D97-AF65-F5344CB8AC3E}">
        <p14:creationId xmlns:p14="http://schemas.microsoft.com/office/powerpoint/2010/main" val="49448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6BBD7-0F24-4F2F-85C5-41EA85B3F2A6}"/>
              </a:ext>
            </a:extLst>
          </p:cNvPr>
          <p:cNvSpPr>
            <a:spLocks noGrp="1"/>
          </p:cNvSpPr>
          <p:nvPr>
            <p:ph type="title"/>
          </p:nvPr>
        </p:nvSpPr>
        <p:spPr/>
        <p:txBody>
          <a:bodyPr/>
          <a:lstStyle/>
          <a:p>
            <a:r>
              <a:rPr lang="en-GB" dirty="0"/>
              <a:t>Task 4 – Harmony and contrast</a:t>
            </a:r>
          </a:p>
        </p:txBody>
      </p:sp>
      <p:sp>
        <p:nvSpPr>
          <p:cNvPr id="3" name="Content Placeholder 2">
            <a:extLst>
              <a:ext uri="{FF2B5EF4-FFF2-40B4-BE49-F238E27FC236}">
                <a16:creationId xmlns:a16="http://schemas.microsoft.com/office/drawing/2014/main" id="{64170B85-D11F-46A5-8C38-CB3CFF0DC1D6}"/>
              </a:ext>
            </a:extLst>
          </p:cNvPr>
          <p:cNvSpPr>
            <a:spLocks noGrp="1"/>
          </p:cNvSpPr>
          <p:nvPr>
            <p:ph idx="1"/>
          </p:nvPr>
        </p:nvSpPr>
        <p:spPr>
          <a:xfrm>
            <a:off x="1069848" y="2121408"/>
            <a:ext cx="4789085" cy="4541859"/>
          </a:xfrm>
        </p:spPr>
        <p:txBody>
          <a:bodyPr>
            <a:normAutofit/>
          </a:bodyPr>
          <a:lstStyle/>
          <a:p>
            <a:pPr marL="0" indent="0">
              <a:buNone/>
            </a:pPr>
            <a:r>
              <a:rPr lang="en-GB" dirty="0"/>
              <a:t>a) Complete the following questions</a:t>
            </a:r>
          </a:p>
          <a:p>
            <a:pPr marL="0" indent="0">
              <a:buNone/>
            </a:pPr>
            <a:r>
              <a:rPr lang="en-GB" dirty="0"/>
              <a:t>What effect does using contrasting colours make?</a:t>
            </a:r>
          </a:p>
          <a:p>
            <a:pPr marL="0" indent="0">
              <a:buNone/>
            </a:pPr>
            <a:r>
              <a:rPr lang="en-GB" dirty="0"/>
              <a:t>________________________________________________________________________________________________________________________________________________</a:t>
            </a:r>
          </a:p>
          <a:p>
            <a:pPr marL="0" indent="0">
              <a:buNone/>
            </a:pPr>
            <a:r>
              <a:rPr lang="en-GB" dirty="0"/>
              <a:t>What effect does using harmonising colours make?</a:t>
            </a:r>
          </a:p>
          <a:p>
            <a:pPr marL="0" indent="0">
              <a:buNone/>
            </a:pPr>
            <a:r>
              <a:rPr lang="en-GB" dirty="0"/>
              <a:t>________________________________________________________________________________________________________________________________________________</a:t>
            </a:r>
          </a:p>
          <a:p>
            <a:pPr marL="0" indent="0">
              <a:buNone/>
            </a:pPr>
            <a:endParaRPr lang="en-GB" dirty="0"/>
          </a:p>
        </p:txBody>
      </p:sp>
      <p:sp>
        <p:nvSpPr>
          <p:cNvPr id="4" name="Content Placeholder 2">
            <a:extLst>
              <a:ext uri="{FF2B5EF4-FFF2-40B4-BE49-F238E27FC236}">
                <a16:creationId xmlns:a16="http://schemas.microsoft.com/office/drawing/2014/main" id="{7CA33E50-4ECD-4477-8B07-BDD99440F657}"/>
              </a:ext>
            </a:extLst>
          </p:cNvPr>
          <p:cNvSpPr txBox="1">
            <a:spLocks/>
          </p:cNvSpPr>
          <p:nvPr/>
        </p:nvSpPr>
        <p:spPr>
          <a:xfrm>
            <a:off x="6096000" y="2121408"/>
            <a:ext cx="4789085" cy="4050792"/>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GB"/>
              <a:t>a) Finish the following sentences with the names of colours</a:t>
            </a:r>
          </a:p>
          <a:p>
            <a:endParaRPr lang="en-GB"/>
          </a:p>
          <a:p>
            <a:pPr marL="0" indent="0">
              <a:buNone/>
            </a:pPr>
            <a:r>
              <a:rPr lang="en-GB"/>
              <a:t>__________ contrasts with ___________</a:t>
            </a:r>
          </a:p>
          <a:p>
            <a:pPr marL="0" indent="0">
              <a:buNone/>
            </a:pPr>
            <a:r>
              <a:rPr lang="en-GB"/>
              <a:t>__________ contrasts with ___________</a:t>
            </a:r>
          </a:p>
          <a:p>
            <a:pPr marL="0" indent="0">
              <a:buNone/>
            </a:pPr>
            <a:r>
              <a:rPr lang="en-GB"/>
              <a:t>__________ contrasts with ___________</a:t>
            </a:r>
          </a:p>
          <a:p>
            <a:pPr marL="0" indent="0">
              <a:buNone/>
            </a:pPr>
            <a:endParaRPr lang="en-GB"/>
          </a:p>
          <a:p>
            <a:pPr marL="0" indent="0">
              <a:buNone/>
            </a:pPr>
            <a:r>
              <a:rPr lang="en-GB"/>
              <a:t>__________ harmonises with __________</a:t>
            </a:r>
          </a:p>
          <a:p>
            <a:pPr marL="0" indent="0">
              <a:buNone/>
            </a:pPr>
            <a:r>
              <a:rPr lang="en-GB"/>
              <a:t>__________ harmonises with __________</a:t>
            </a:r>
          </a:p>
          <a:p>
            <a:pPr marL="0" indent="0">
              <a:buNone/>
            </a:pPr>
            <a:r>
              <a:rPr lang="en-GB"/>
              <a:t>__________ harmonises with __________</a:t>
            </a:r>
          </a:p>
          <a:p>
            <a:pPr marL="0" indent="0">
              <a:buNone/>
            </a:pPr>
            <a:endParaRPr lang="en-GB"/>
          </a:p>
          <a:p>
            <a:pPr marL="0" indent="0">
              <a:buNone/>
            </a:pPr>
            <a:endParaRPr lang="en-GB" dirty="0"/>
          </a:p>
        </p:txBody>
      </p:sp>
    </p:spTree>
    <p:extLst>
      <p:ext uri="{BB962C8B-B14F-4D97-AF65-F5344CB8AC3E}">
        <p14:creationId xmlns:p14="http://schemas.microsoft.com/office/powerpoint/2010/main" val="1756951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46F1E-DD00-4825-8858-FE779043D9BB}"/>
              </a:ext>
            </a:extLst>
          </p:cNvPr>
          <p:cNvSpPr>
            <a:spLocks noGrp="1"/>
          </p:cNvSpPr>
          <p:nvPr>
            <p:ph type="title"/>
          </p:nvPr>
        </p:nvSpPr>
        <p:spPr/>
        <p:txBody>
          <a:bodyPr/>
          <a:lstStyle/>
          <a:p>
            <a:r>
              <a:rPr lang="en-GB" dirty="0"/>
              <a:t>Task 5 – Harmony and Contrast</a:t>
            </a:r>
          </a:p>
        </p:txBody>
      </p:sp>
      <p:sp>
        <p:nvSpPr>
          <p:cNvPr id="6" name="Rectangle 5">
            <a:extLst>
              <a:ext uri="{FF2B5EF4-FFF2-40B4-BE49-F238E27FC236}">
                <a16:creationId xmlns:a16="http://schemas.microsoft.com/office/drawing/2014/main" id="{DCCE8A1A-CAC0-4002-AEB1-C6ADDA245D3B}"/>
              </a:ext>
            </a:extLst>
          </p:cNvPr>
          <p:cNvSpPr/>
          <p:nvPr/>
        </p:nvSpPr>
        <p:spPr>
          <a:xfrm>
            <a:off x="6313488" y="4299205"/>
            <a:ext cx="3835400" cy="94166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32139D44-3726-4466-ABA0-4DC5BB308029}"/>
              </a:ext>
            </a:extLst>
          </p:cNvPr>
          <p:cNvSpPr>
            <a:spLocks noGrp="1"/>
          </p:cNvSpPr>
          <p:nvPr>
            <p:ph idx="1"/>
          </p:nvPr>
        </p:nvSpPr>
        <p:spPr/>
        <p:txBody>
          <a:bodyPr/>
          <a:lstStyle/>
          <a:p>
            <a:r>
              <a:rPr lang="en-GB" dirty="0"/>
              <a:t>The two images show a product and a flash bar, your task is to colour A using only harmonising colours and B using contrasting colours, what effect does it create?</a:t>
            </a:r>
          </a:p>
        </p:txBody>
      </p:sp>
      <p:sp>
        <p:nvSpPr>
          <p:cNvPr id="10" name="Rectangle 9">
            <a:extLst>
              <a:ext uri="{FF2B5EF4-FFF2-40B4-BE49-F238E27FC236}">
                <a16:creationId xmlns:a16="http://schemas.microsoft.com/office/drawing/2014/main" id="{6BEB0E78-43FB-4781-A97A-0383F6EC1725}"/>
              </a:ext>
            </a:extLst>
          </p:cNvPr>
          <p:cNvSpPr/>
          <p:nvPr/>
        </p:nvSpPr>
        <p:spPr>
          <a:xfrm>
            <a:off x="1498728" y="4299205"/>
            <a:ext cx="3835400" cy="94166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game, table&#10;&#10;Description automatically generated">
            <a:extLst>
              <a:ext uri="{FF2B5EF4-FFF2-40B4-BE49-F238E27FC236}">
                <a16:creationId xmlns:a16="http://schemas.microsoft.com/office/drawing/2014/main" id="{8E61DA79-9802-41E3-AF2B-77D57DC018A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500" b="96750" l="10000" r="90000">
                        <a14:foregroundMark x1="54286" y1="28250" x2="53297" y2="11250"/>
                        <a14:foregroundMark x1="53297" y1="11250" x2="57582" y2="6125"/>
                        <a14:foregroundMark x1="57582" y1="6125" x2="51648" y2="2500"/>
                        <a14:foregroundMark x1="51648" y1="2500" x2="35165" y2="3500"/>
                        <a14:foregroundMark x1="51209" y1="55375" x2="40220" y2="76625"/>
                        <a14:foregroundMark x1="40220" y1="76625" x2="31209" y2="75125"/>
                        <a14:foregroundMark x1="40220" y1="71625" x2="40879" y2="81250"/>
                        <a14:foregroundMark x1="40879" y1="81250" x2="43846" y2="87750"/>
                        <a14:foregroundMark x1="43846" y1="87750" x2="50549" y2="88500"/>
                        <a14:foregroundMark x1="50549" y1="88500" x2="62747" y2="85375"/>
                        <a14:foregroundMark x1="58022" y1="91375" x2="59451" y2="96750"/>
                      </a14:backgroundRemoval>
                    </a14:imgEffect>
                  </a14:imgLayer>
                </a14:imgProps>
              </a:ext>
              <a:ext uri="{28A0092B-C50C-407E-A947-70E740481C1C}">
                <a14:useLocalDpi xmlns:a14="http://schemas.microsoft.com/office/drawing/2010/main" val="0"/>
              </a:ext>
            </a:extLst>
          </a:blip>
          <a:stretch>
            <a:fillRect/>
          </a:stretch>
        </p:blipFill>
        <p:spPr>
          <a:xfrm>
            <a:off x="6970713" y="3369734"/>
            <a:ext cx="2677371" cy="2353733"/>
          </a:xfrm>
          <a:prstGeom prst="rect">
            <a:avLst/>
          </a:prstGeom>
        </p:spPr>
      </p:pic>
      <p:pic>
        <p:nvPicPr>
          <p:cNvPr id="5" name="Picture 4" descr="A picture containing game, table&#10;&#10;Description automatically generated">
            <a:extLst>
              <a:ext uri="{FF2B5EF4-FFF2-40B4-BE49-F238E27FC236}">
                <a16:creationId xmlns:a16="http://schemas.microsoft.com/office/drawing/2014/main" id="{BE9935F1-1F8C-4303-9588-93855B26ABB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500" b="96750" l="10000" r="90000">
                        <a14:foregroundMark x1="54286" y1="28250" x2="53297" y2="11250"/>
                        <a14:foregroundMark x1="53297" y1="11250" x2="57582" y2="6125"/>
                        <a14:foregroundMark x1="57582" y1="6125" x2="51648" y2="2500"/>
                        <a14:foregroundMark x1="51648" y1="2500" x2="35165" y2="3500"/>
                        <a14:foregroundMark x1="51209" y1="55375" x2="40220" y2="76625"/>
                        <a14:foregroundMark x1="40220" y1="76625" x2="31209" y2="75125"/>
                        <a14:foregroundMark x1="40220" y1="71625" x2="40879" y2="81250"/>
                        <a14:foregroundMark x1="40879" y1="81250" x2="43846" y2="87750"/>
                        <a14:foregroundMark x1="43846" y1="87750" x2="50549" y2="88500"/>
                        <a14:foregroundMark x1="50549" y1="88500" x2="62747" y2="85375"/>
                        <a14:foregroundMark x1="58022" y1="91375" x2="59451" y2="96750"/>
                      </a14:backgroundRemoval>
                    </a14:imgEffect>
                  </a14:imgLayer>
                </a14:imgProps>
              </a:ext>
              <a:ext uri="{28A0092B-C50C-407E-A947-70E740481C1C}">
                <a14:useLocalDpi xmlns:a14="http://schemas.microsoft.com/office/drawing/2010/main" val="0"/>
              </a:ext>
            </a:extLst>
          </a:blip>
          <a:stretch>
            <a:fillRect/>
          </a:stretch>
        </p:blipFill>
        <p:spPr>
          <a:xfrm>
            <a:off x="2043113" y="3369734"/>
            <a:ext cx="2677371" cy="2353733"/>
          </a:xfrm>
          <a:prstGeom prst="rect">
            <a:avLst/>
          </a:prstGeom>
        </p:spPr>
      </p:pic>
      <p:sp>
        <p:nvSpPr>
          <p:cNvPr id="7" name="TextBox 6">
            <a:extLst>
              <a:ext uri="{FF2B5EF4-FFF2-40B4-BE49-F238E27FC236}">
                <a16:creationId xmlns:a16="http://schemas.microsoft.com/office/drawing/2014/main" id="{B4E07AC3-5711-4277-BE06-8FB95CFAF5F4}"/>
              </a:ext>
            </a:extLst>
          </p:cNvPr>
          <p:cNvSpPr txBox="1"/>
          <p:nvPr/>
        </p:nvSpPr>
        <p:spPr>
          <a:xfrm>
            <a:off x="1397000" y="2954867"/>
            <a:ext cx="558800" cy="369332"/>
          </a:xfrm>
          <a:prstGeom prst="rect">
            <a:avLst/>
          </a:prstGeom>
          <a:noFill/>
        </p:spPr>
        <p:txBody>
          <a:bodyPr wrap="square" rtlCol="0">
            <a:spAutoFit/>
          </a:bodyPr>
          <a:lstStyle/>
          <a:p>
            <a:r>
              <a:rPr lang="en-GB" dirty="0"/>
              <a:t>A)</a:t>
            </a:r>
          </a:p>
        </p:txBody>
      </p:sp>
      <p:sp>
        <p:nvSpPr>
          <p:cNvPr id="12" name="TextBox 11">
            <a:extLst>
              <a:ext uri="{FF2B5EF4-FFF2-40B4-BE49-F238E27FC236}">
                <a16:creationId xmlns:a16="http://schemas.microsoft.com/office/drawing/2014/main" id="{E00FE7C9-F97B-4E04-9A05-ADC0426AB94E}"/>
              </a:ext>
            </a:extLst>
          </p:cNvPr>
          <p:cNvSpPr txBox="1"/>
          <p:nvPr/>
        </p:nvSpPr>
        <p:spPr>
          <a:xfrm>
            <a:off x="6262624" y="2954867"/>
            <a:ext cx="558800" cy="369332"/>
          </a:xfrm>
          <a:prstGeom prst="rect">
            <a:avLst/>
          </a:prstGeom>
          <a:noFill/>
        </p:spPr>
        <p:txBody>
          <a:bodyPr wrap="square" rtlCol="0">
            <a:spAutoFit/>
          </a:bodyPr>
          <a:lstStyle/>
          <a:p>
            <a:r>
              <a:rPr lang="en-GB" dirty="0"/>
              <a:t>B)</a:t>
            </a:r>
          </a:p>
        </p:txBody>
      </p:sp>
    </p:spTree>
    <p:extLst>
      <p:ext uri="{BB962C8B-B14F-4D97-AF65-F5344CB8AC3E}">
        <p14:creationId xmlns:p14="http://schemas.microsoft.com/office/powerpoint/2010/main" val="1955287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E5562-8134-44DB-90F4-ECCBD7C6D3B7}"/>
              </a:ext>
            </a:extLst>
          </p:cNvPr>
          <p:cNvSpPr>
            <a:spLocks noGrp="1"/>
          </p:cNvSpPr>
          <p:nvPr>
            <p:ph type="title"/>
          </p:nvPr>
        </p:nvSpPr>
        <p:spPr/>
        <p:txBody>
          <a:bodyPr/>
          <a:lstStyle/>
          <a:p>
            <a:r>
              <a:rPr lang="en-GB" dirty="0"/>
              <a:t>Task 6 - Depth</a:t>
            </a:r>
          </a:p>
        </p:txBody>
      </p:sp>
      <p:sp>
        <p:nvSpPr>
          <p:cNvPr id="3" name="Content Placeholder 2">
            <a:extLst>
              <a:ext uri="{FF2B5EF4-FFF2-40B4-BE49-F238E27FC236}">
                <a16:creationId xmlns:a16="http://schemas.microsoft.com/office/drawing/2014/main" id="{E8FB79C2-A18F-47D9-83DE-CE0189A9C7F4}"/>
              </a:ext>
            </a:extLst>
          </p:cNvPr>
          <p:cNvSpPr>
            <a:spLocks noGrp="1"/>
          </p:cNvSpPr>
          <p:nvPr>
            <p:ph idx="1"/>
          </p:nvPr>
        </p:nvSpPr>
        <p:spPr/>
        <p:txBody>
          <a:bodyPr/>
          <a:lstStyle/>
          <a:p>
            <a:r>
              <a:rPr lang="en-GB" dirty="0"/>
              <a:t>Find an example of a poster/advertisement/image that has depth. You can find this advert in magazines, online, or you can sketch one yourself! Add annotation to the advert so show how they have added depth.</a:t>
            </a:r>
          </a:p>
          <a:p>
            <a:r>
              <a:rPr lang="en-GB" dirty="0"/>
              <a:t>Example:</a:t>
            </a:r>
          </a:p>
          <a:p>
            <a:pPr marL="0" indent="0">
              <a:buNone/>
            </a:pPr>
            <a:endParaRPr lang="en-GB" dirty="0"/>
          </a:p>
        </p:txBody>
      </p:sp>
      <p:grpSp>
        <p:nvGrpSpPr>
          <p:cNvPr id="4" name="Group 3">
            <a:extLst>
              <a:ext uri="{FF2B5EF4-FFF2-40B4-BE49-F238E27FC236}">
                <a16:creationId xmlns:a16="http://schemas.microsoft.com/office/drawing/2014/main" id="{E1154661-0C92-48B0-AD04-B4B30607E969}"/>
              </a:ext>
            </a:extLst>
          </p:cNvPr>
          <p:cNvGrpSpPr/>
          <p:nvPr/>
        </p:nvGrpSpPr>
        <p:grpSpPr>
          <a:xfrm>
            <a:off x="4702388" y="3158442"/>
            <a:ext cx="2875280" cy="3414396"/>
            <a:chOff x="7208520" y="2093976"/>
            <a:chExt cx="3329623" cy="3953928"/>
          </a:xfrm>
        </p:grpSpPr>
        <p:sp>
          <p:nvSpPr>
            <p:cNvPr id="5" name="Rectangle 4">
              <a:extLst>
                <a:ext uri="{FF2B5EF4-FFF2-40B4-BE49-F238E27FC236}">
                  <a16:creationId xmlns:a16="http://schemas.microsoft.com/office/drawing/2014/main" id="{F1384290-A165-4356-A90E-E14CFE483843}"/>
                </a:ext>
              </a:extLst>
            </p:cNvPr>
            <p:cNvSpPr>
              <a:spLocks noChangeArrowheads="1"/>
            </p:cNvSpPr>
            <p:nvPr/>
          </p:nvSpPr>
          <p:spPr bwMode="auto">
            <a:xfrm>
              <a:off x="7208520" y="2093976"/>
              <a:ext cx="3329623" cy="3953928"/>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6" name="AutoShape 10">
              <a:extLst>
                <a:ext uri="{FF2B5EF4-FFF2-40B4-BE49-F238E27FC236}">
                  <a16:creationId xmlns:a16="http://schemas.microsoft.com/office/drawing/2014/main" id="{1A062CB9-5184-4504-BEEA-C2D2563DA4F7}"/>
                </a:ext>
              </a:extLst>
            </p:cNvPr>
            <p:cNvSpPr>
              <a:spLocks noChangeArrowheads="1"/>
            </p:cNvSpPr>
            <p:nvPr/>
          </p:nvSpPr>
          <p:spPr bwMode="auto">
            <a:xfrm rot="6097549">
              <a:off x="8386783" y="2272768"/>
              <a:ext cx="920336" cy="290755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99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7" name="Picture 11">
              <a:extLst>
                <a:ext uri="{FF2B5EF4-FFF2-40B4-BE49-F238E27FC236}">
                  <a16:creationId xmlns:a16="http://schemas.microsoft.com/office/drawing/2014/main" id="{73E7D70B-9071-4702-8CFD-B8B36F0E2C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065" t="1230" r="29059" b="4919"/>
            <a:stretch>
              <a:fillRect/>
            </a:stretch>
          </p:blipFill>
          <p:spPr bwMode="auto">
            <a:xfrm>
              <a:off x="7451793" y="2434686"/>
              <a:ext cx="2166148" cy="283056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666666"/>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8" name="Text Box 12">
              <a:extLst>
                <a:ext uri="{FF2B5EF4-FFF2-40B4-BE49-F238E27FC236}">
                  <a16:creationId xmlns:a16="http://schemas.microsoft.com/office/drawing/2014/main" id="{399C9129-DF6A-4AB8-A1FA-4E7DABC8B8AA}"/>
                </a:ext>
              </a:extLst>
            </p:cNvPr>
            <p:cNvSpPr txBox="1">
              <a:spLocks noChangeArrowheads="1"/>
            </p:cNvSpPr>
            <p:nvPr/>
          </p:nvSpPr>
          <p:spPr bwMode="auto">
            <a:xfrm>
              <a:off x="9321775" y="4802226"/>
              <a:ext cx="1046370" cy="1069818"/>
            </a:xfrm>
            <a:prstGeom prst="rect">
              <a:avLst/>
            </a:prstGeom>
            <a:solidFill>
              <a:srgbClr val="9999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377" eaLnBrk="0" fontAlgn="base" hangingPunct="0">
                <a:spcBef>
                  <a:spcPct val="0"/>
                </a:spcBef>
                <a:spcAft>
                  <a:spcPct val="0"/>
                </a:spcAft>
              </a:pPr>
              <a:r>
                <a:rPr lang="en-GB" altLang="en-US" sz="700" dirty="0" err="1">
                  <a:solidFill>
                    <a:srgbClr val="FFFFFF"/>
                  </a:solidFill>
                  <a:latin typeface="Arial" panose="020B0604020202020204" pitchFamily="34" charset="0"/>
                </a:rPr>
                <a:t>Dfjhksjfh</a:t>
              </a:r>
              <a:r>
                <a:rPr lang="en-GB" altLang="en-US" sz="700" dirty="0">
                  <a:solidFill>
                    <a:srgbClr val="FFFFFF"/>
                  </a:solidFill>
                  <a:latin typeface="Arial" panose="020B0604020202020204" pitchFamily="34" charset="0"/>
                </a:rPr>
                <a:t> </a:t>
              </a:r>
              <a:r>
                <a:rPr lang="en-GB" altLang="en-US" sz="700" dirty="0" err="1">
                  <a:solidFill>
                    <a:srgbClr val="FFFFFF"/>
                  </a:solidFill>
                  <a:latin typeface="Arial" panose="020B0604020202020204" pitchFamily="34" charset="0"/>
                </a:rPr>
                <a:t>akshkjdfh</a:t>
              </a:r>
              <a:r>
                <a:rPr lang="en-GB" altLang="en-US" sz="700" dirty="0">
                  <a:solidFill>
                    <a:srgbClr val="FFFFFF"/>
                  </a:solidFill>
                  <a:latin typeface="Arial" panose="020B0604020202020204" pitchFamily="34" charset="0"/>
                </a:rPr>
                <a:t> </a:t>
              </a:r>
              <a:r>
                <a:rPr lang="en-GB" altLang="en-US" sz="700" dirty="0" err="1">
                  <a:solidFill>
                    <a:srgbClr val="FFFFFF"/>
                  </a:solidFill>
                  <a:latin typeface="Arial" panose="020B0604020202020204" pitchFamily="34" charset="0"/>
                </a:rPr>
                <a:t>fkjahdsk</a:t>
              </a:r>
              <a:r>
                <a:rPr lang="en-GB" altLang="en-US" sz="700" dirty="0">
                  <a:solidFill>
                    <a:srgbClr val="FFFFFF"/>
                  </a:solidFill>
                  <a:latin typeface="Arial" panose="020B0604020202020204" pitchFamily="34" charset="0"/>
                </a:rPr>
                <a:t> </a:t>
              </a:r>
              <a:r>
                <a:rPr lang="en-GB" altLang="en-US" sz="700" dirty="0" err="1">
                  <a:solidFill>
                    <a:srgbClr val="FFFFFF"/>
                  </a:solidFill>
                  <a:latin typeface="Arial" panose="020B0604020202020204" pitchFamily="34" charset="0"/>
                </a:rPr>
                <a:t>askdjhasdf</a:t>
              </a:r>
              <a:r>
                <a:rPr lang="en-GB" altLang="en-US" sz="700" dirty="0">
                  <a:solidFill>
                    <a:srgbClr val="FFFFFF"/>
                  </a:solidFill>
                  <a:latin typeface="Arial" panose="020B0604020202020204" pitchFamily="34" charset="0"/>
                </a:rPr>
                <a:t> </a:t>
              </a:r>
              <a:r>
                <a:rPr lang="en-GB" altLang="en-US" sz="700" dirty="0" err="1">
                  <a:solidFill>
                    <a:srgbClr val="FFFFFF"/>
                  </a:solidFill>
                  <a:latin typeface="Arial" panose="020B0604020202020204" pitchFamily="34" charset="0"/>
                </a:rPr>
                <a:t>ajkhadfam</a:t>
              </a:r>
              <a:r>
                <a:rPr lang="en-GB" altLang="en-US" sz="700" dirty="0">
                  <a:solidFill>
                    <a:srgbClr val="FFFFFF"/>
                  </a:solidFill>
                  <a:latin typeface="Arial" panose="020B0604020202020204" pitchFamily="34" charset="0"/>
                </a:rPr>
                <a:t> </a:t>
              </a:r>
              <a:r>
                <a:rPr lang="en-GB" altLang="en-US" sz="700" dirty="0" err="1">
                  <a:solidFill>
                    <a:srgbClr val="FFFFFF"/>
                  </a:solidFill>
                  <a:latin typeface="Arial" panose="020B0604020202020204" pitchFamily="34" charset="0"/>
                </a:rPr>
                <a:t>sdkjhaf</a:t>
              </a:r>
              <a:r>
                <a:rPr lang="en-GB" altLang="en-US" sz="700" dirty="0">
                  <a:solidFill>
                    <a:srgbClr val="FFFFFF"/>
                  </a:solidFill>
                  <a:latin typeface="Arial" panose="020B0604020202020204" pitchFamily="34" charset="0"/>
                </a:rPr>
                <a:t> </a:t>
              </a:r>
              <a:r>
                <a:rPr lang="en-GB" altLang="en-US" sz="700" dirty="0" err="1">
                  <a:solidFill>
                    <a:srgbClr val="FFFFFF"/>
                  </a:solidFill>
                  <a:latin typeface="Arial" panose="020B0604020202020204" pitchFamily="34" charset="0"/>
                </a:rPr>
                <a:t>ajfbmn</a:t>
              </a:r>
              <a:r>
                <a:rPr lang="en-GB" altLang="en-US" sz="700" dirty="0">
                  <a:solidFill>
                    <a:srgbClr val="FFFFFF"/>
                  </a:solidFill>
                  <a:latin typeface="Arial" panose="020B0604020202020204" pitchFamily="34" charset="0"/>
                </a:rPr>
                <a:t> </a:t>
              </a:r>
              <a:r>
                <a:rPr lang="en-GB" altLang="en-US" sz="700" dirty="0" err="1">
                  <a:solidFill>
                    <a:srgbClr val="FFFFFF"/>
                  </a:solidFill>
                  <a:latin typeface="Arial" panose="020B0604020202020204" pitchFamily="34" charset="0"/>
                </a:rPr>
                <a:t>asfdja</a:t>
              </a:r>
              <a:r>
                <a:rPr lang="en-GB" altLang="en-US" sz="700" dirty="0">
                  <a:solidFill>
                    <a:srgbClr val="FFFFFF"/>
                  </a:solidFill>
                  <a:latin typeface="Arial" panose="020B0604020202020204" pitchFamily="34" charset="0"/>
                </a:rPr>
                <a:t> </a:t>
              </a:r>
              <a:r>
                <a:rPr lang="en-GB" altLang="en-US" sz="700" dirty="0" err="1">
                  <a:solidFill>
                    <a:srgbClr val="FFFFFF"/>
                  </a:solidFill>
                  <a:latin typeface="Arial" panose="020B0604020202020204" pitchFamily="34" charset="0"/>
                </a:rPr>
                <a:t>dkjasnd</a:t>
              </a:r>
              <a:r>
                <a:rPr lang="en-GB" altLang="en-US" sz="700" dirty="0">
                  <a:solidFill>
                    <a:srgbClr val="FFFFFF"/>
                  </a:solidFill>
                  <a:latin typeface="Arial" panose="020B0604020202020204" pitchFamily="34" charset="0"/>
                </a:rPr>
                <a:t> </a:t>
              </a:r>
              <a:r>
                <a:rPr lang="en-GB" altLang="en-US" sz="700" dirty="0" err="1">
                  <a:solidFill>
                    <a:srgbClr val="FFFFFF"/>
                  </a:solidFill>
                  <a:latin typeface="Arial" panose="020B0604020202020204" pitchFamily="34" charset="0"/>
                </a:rPr>
                <a:t>kjhad</a:t>
              </a:r>
              <a:r>
                <a:rPr lang="en-GB" altLang="en-US" sz="700" dirty="0">
                  <a:solidFill>
                    <a:srgbClr val="FFFFFF"/>
                  </a:solidFill>
                  <a:latin typeface="Arial" panose="020B0604020202020204" pitchFamily="34" charset="0"/>
                </a:rPr>
                <a:t> </a:t>
              </a:r>
              <a:r>
                <a:rPr lang="en-GB" altLang="en-US" sz="700" dirty="0" err="1">
                  <a:solidFill>
                    <a:srgbClr val="FFFFFF"/>
                  </a:solidFill>
                  <a:latin typeface="Arial" panose="020B0604020202020204" pitchFamily="34" charset="0"/>
                </a:rPr>
                <a:t>jhaf</a:t>
              </a:r>
              <a:r>
                <a:rPr lang="en-GB" altLang="en-US" sz="700" dirty="0">
                  <a:solidFill>
                    <a:srgbClr val="FFFFFF"/>
                  </a:solidFill>
                  <a:latin typeface="Arial" panose="020B0604020202020204" pitchFamily="34" charset="0"/>
                </a:rPr>
                <a:t> </a:t>
              </a:r>
              <a:r>
                <a:rPr lang="en-GB" altLang="en-US" sz="700" dirty="0" err="1">
                  <a:solidFill>
                    <a:srgbClr val="FFFFFF"/>
                  </a:solidFill>
                  <a:latin typeface="Arial" panose="020B0604020202020204" pitchFamily="34" charset="0"/>
                </a:rPr>
                <a:t>jamn</a:t>
              </a:r>
              <a:r>
                <a:rPr lang="en-GB" altLang="en-US" sz="700" dirty="0">
                  <a:solidFill>
                    <a:srgbClr val="FFFFFF"/>
                  </a:solidFill>
                  <a:latin typeface="Arial" panose="020B0604020202020204" pitchFamily="34" charset="0"/>
                </a:rPr>
                <a:t> </a:t>
              </a:r>
              <a:r>
                <a:rPr lang="en-GB" altLang="en-US" sz="700" dirty="0" err="1">
                  <a:solidFill>
                    <a:srgbClr val="FFFFFF"/>
                  </a:solidFill>
                  <a:latin typeface="Arial" panose="020B0604020202020204" pitchFamily="34" charset="0"/>
                </a:rPr>
                <a:t>kjfmns</a:t>
              </a:r>
              <a:r>
                <a:rPr lang="en-GB" altLang="en-US" sz="700" dirty="0">
                  <a:solidFill>
                    <a:srgbClr val="FFFFFF"/>
                  </a:solidFill>
                  <a:latin typeface="Arial" panose="020B0604020202020204" pitchFamily="34" charset="0"/>
                </a:rPr>
                <a:t> </a:t>
              </a:r>
              <a:r>
                <a:rPr lang="en-GB" altLang="en-US" sz="700" dirty="0" err="1">
                  <a:solidFill>
                    <a:srgbClr val="FFFFFF"/>
                  </a:solidFill>
                  <a:latin typeface="Arial" panose="020B0604020202020204" pitchFamily="34" charset="0"/>
                </a:rPr>
                <a:t>djabsdm</a:t>
              </a:r>
              <a:r>
                <a:rPr lang="en-GB" altLang="en-US" sz="700" dirty="0">
                  <a:solidFill>
                    <a:srgbClr val="FFFFFF"/>
                  </a:solidFill>
                  <a:latin typeface="Arial" panose="020B0604020202020204" pitchFamily="34" charset="0"/>
                </a:rPr>
                <a:t> </a:t>
              </a:r>
              <a:r>
                <a:rPr lang="en-GB" altLang="en-US" sz="700" dirty="0" err="1">
                  <a:solidFill>
                    <a:srgbClr val="FFFFFF"/>
                  </a:solidFill>
                  <a:latin typeface="Arial" panose="020B0604020202020204" pitchFamily="34" charset="0"/>
                </a:rPr>
                <a:t>fkjasdmfn</a:t>
              </a:r>
              <a:endParaRPr lang="en-US" altLang="en-US" sz="2800" dirty="0">
                <a:latin typeface="Arial" panose="020B0604020202020204" pitchFamily="34" charset="0"/>
              </a:endParaRPr>
            </a:p>
          </p:txBody>
        </p:sp>
        <p:sp>
          <p:nvSpPr>
            <p:cNvPr id="9" name="Text Box 13">
              <a:extLst>
                <a:ext uri="{FF2B5EF4-FFF2-40B4-BE49-F238E27FC236}">
                  <a16:creationId xmlns:a16="http://schemas.microsoft.com/office/drawing/2014/main" id="{79A0C6AA-FE69-45E7-A591-F18389087D61}"/>
                </a:ext>
              </a:extLst>
            </p:cNvPr>
            <p:cNvSpPr txBox="1">
              <a:spLocks noChangeArrowheads="1"/>
            </p:cNvSpPr>
            <p:nvPr/>
          </p:nvSpPr>
          <p:spPr bwMode="auto">
            <a:xfrm>
              <a:off x="7393172" y="5279980"/>
              <a:ext cx="1752742" cy="706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377" eaLnBrk="0" fontAlgn="base" hangingPunct="0">
                <a:spcBef>
                  <a:spcPct val="0"/>
                </a:spcBef>
                <a:spcAft>
                  <a:spcPct val="0"/>
                </a:spcAft>
              </a:pPr>
              <a:r>
                <a:rPr lang="en-GB" altLang="en-US" sz="1400" dirty="0">
                  <a:solidFill>
                    <a:srgbClr val="000000"/>
                  </a:solidFill>
                  <a:latin typeface="Arial" panose="020B0604020202020204" pitchFamily="34" charset="0"/>
                </a:rPr>
                <a:t>Store your books in style!</a:t>
              </a:r>
              <a:endParaRPr lang="en-US" altLang="en-US" sz="4000" dirty="0">
                <a:latin typeface="Arial" panose="020B0604020202020204" pitchFamily="34" charset="0"/>
              </a:endParaRPr>
            </a:p>
          </p:txBody>
        </p:sp>
        <p:sp>
          <p:nvSpPr>
            <p:cNvPr id="10" name="WordArt 9">
              <a:extLst>
                <a:ext uri="{FF2B5EF4-FFF2-40B4-BE49-F238E27FC236}">
                  <a16:creationId xmlns:a16="http://schemas.microsoft.com/office/drawing/2014/main" id="{E0714F1A-3A0B-4E77-A200-58A0DEFED2B6}"/>
                </a:ext>
              </a:extLst>
            </p:cNvPr>
            <p:cNvSpPr>
              <a:spLocks noChangeArrowheads="1" noChangeShapeType="1" noTextEdit="1"/>
            </p:cNvSpPr>
            <p:nvPr/>
          </p:nvSpPr>
          <p:spPr bwMode="auto">
            <a:xfrm>
              <a:off x="7451793" y="2305008"/>
              <a:ext cx="2916352" cy="339997"/>
            </a:xfrm>
            <a:prstGeom prst="rect">
              <a:avLst/>
            </a:prstGeom>
            <a:effectLst>
              <a:outerShdw blurRad="50800" dist="38100" dir="2700000" algn="tl" rotWithShape="0">
                <a:prstClr val="black">
                  <a:alpha val="40000"/>
                </a:prstClr>
              </a:outerShdw>
            </a:effectLst>
          </p:spPr>
          <p:txBody>
            <a:bodyPr wrap="none" fromWordArt="1">
              <a:prstTxWarp prst="textPlain">
                <a:avLst>
                  <a:gd name="adj" fmla="val 50000"/>
                </a:avLst>
              </a:prstTxWarp>
            </a:bodyPr>
            <a:lstStyle/>
            <a:p>
              <a:pPr algn="ctr" rtl="0">
                <a:buNone/>
              </a:pPr>
              <a:r>
                <a:rPr lang="en-GB"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Black" panose="020B0A04020102020204" pitchFamily="34" charset="0"/>
                </a:rPr>
                <a:t>Book Table</a:t>
              </a:r>
            </a:p>
          </p:txBody>
        </p:sp>
      </p:grpSp>
      <p:sp>
        <p:nvSpPr>
          <p:cNvPr id="11" name="TextBox 10">
            <a:extLst>
              <a:ext uri="{FF2B5EF4-FFF2-40B4-BE49-F238E27FC236}">
                <a16:creationId xmlns:a16="http://schemas.microsoft.com/office/drawing/2014/main" id="{974B92E6-9396-4436-BB68-63F0D15E9BC9}"/>
              </a:ext>
            </a:extLst>
          </p:cNvPr>
          <p:cNvSpPr txBox="1"/>
          <p:nvPr/>
        </p:nvSpPr>
        <p:spPr>
          <a:xfrm>
            <a:off x="8280401" y="3234269"/>
            <a:ext cx="2624667" cy="923330"/>
          </a:xfrm>
          <a:prstGeom prst="rect">
            <a:avLst/>
          </a:prstGeom>
          <a:noFill/>
        </p:spPr>
        <p:txBody>
          <a:bodyPr wrap="square" rtlCol="0">
            <a:spAutoFit/>
          </a:bodyPr>
          <a:lstStyle/>
          <a:p>
            <a:r>
              <a:rPr lang="en-GB" dirty="0"/>
              <a:t>Drop-shadow added to title and main image of product</a:t>
            </a:r>
          </a:p>
        </p:txBody>
      </p:sp>
      <p:cxnSp>
        <p:nvCxnSpPr>
          <p:cNvPr id="13" name="Straight Arrow Connector 12">
            <a:extLst>
              <a:ext uri="{FF2B5EF4-FFF2-40B4-BE49-F238E27FC236}">
                <a16:creationId xmlns:a16="http://schemas.microsoft.com/office/drawing/2014/main" id="{3BA07979-2055-4FFF-94BC-2B91E03BFD88}"/>
              </a:ext>
            </a:extLst>
          </p:cNvPr>
          <p:cNvCxnSpPr/>
          <p:nvPr/>
        </p:nvCxnSpPr>
        <p:spPr>
          <a:xfrm flipH="1" flipV="1">
            <a:off x="7577669" y="3564467"/>
            <a:ext cx="702732" cy="1354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0039E6A-3952-4DCA-A154-8AA2C72398D7}"/>
              </a:ext>
            </a:extLst>
          </p:cNvPr>
          <p:cNvCxnSpPr>
            <a:cxnSpLocks/>
            <a:stCxn id="11" idx="1"/>
          </p:cNvCxnSpPr>
          <p:nvPr/>
        </p:nvCxnSpPr>
        <p:spPr>
          <a:xfrm flipH="1">
            <a:off x="6783033" y="3695934"/>
            <a:ext cx="1497368" cy="5543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E07F603-996E-4431-90AC-EB68A321696A}"/>
              </a:ext>
            </a:extLst>
          </p:cNvPr>
          <p:cNvSpPr txBox="1"/>
          <p:nvPr/>
        </p:nvSpPr>
        <p:spPr>
          <a:xfrm>
            <a:off x="8280401" y="3238270"/>
            <a:ext cx="2624667" cy="923330"/>
          </a:xfrm>
          <a:prstGeom prst="rect">
            <a:avLst/>
          </a:prstGeom>
          <a:noFill/>
        </p:spPr>
        <p:txBody>
          <a:bodyPr wrap="square" rtlCol="0">
            <a:spAutoFit/>
          </a:bodyPr>
          <a:lstStyle/>
          <a:p>
            <a:r>
              <a:rPr lang="en-GB" dirty="0"/>
              <a:t>Drop-shadow added to title and main image of product</a:t>
            </a:r>
          </a:p>
        </p:txBody>
      </p:sp>
      <p:sp>
        <p:nvSpPr>
          <p:cNvPr id="18" name="TextBox 17">
            <a:extLst>
              <a:ext uri="{FF2B5EF4-FFF2-40B4-BE49-F238E27FC236}">
                <a16:creationId xmlns:a16="http://schemas.microsoft.com/office/drawing/2014/main" id="{A0D348E5-03AE-4CB5-AF02-95611C4E485F}"/>
              </a:ext>
            </a:extLst>
          </p:cNvPr>
          <p:cNvSpPr txBox="1"/>
          <p:nvPr/>
        </p:nvSpPr>
        <p:spPr>
          <a:xfrm>
            <a:off x="1535017" y="4296810"/>
            <a:ext cx="2624667" cy="1200329"/>
          </a:xfrm>
          <a:prstGeom prst="rect">
            <a:avLst/>
          </a:prstGeom>
          <a:noFill/>
        </p:spPr>
        <p:txBody>
          <a:bodyPr wrap="square" rtlCol="0">
            <a:spAutoFit/>
          </a:bodyPr>
          <a:lstStyle/>
          <a:p>
            <a:r>
              <a:rPr lang="en-GB" dirty="0"/>
              <a:t>Elements of the layout overlap, making it look as though some are closer than others</a:t>
            </a:r>
          </a:p>
        </p:txBody>
      </p:sp>
      <p:cxnSp>
        <p:nvCxnSpPr>
          <p:cNvPr id="19" name="Straight Arrow Connector 18">
            <a:extLst>
              <a:ext uri="{FF2B5EF4-FFF2-40B4-BE49-F238E27FC236}">
                <a16:creationId xmlns:a16="http://schemas.microsoft.com/office/drawing/2014/main" id="{F56726F0-D937-44E9-A2F6-16E92CDFE167}"/>
              </a:ext>
            </a:extLst>
          </p:cNvPr>
          <p:cNvCxnSpPr>
            <a:cxnSpLocks/>
            <a:stCxn id="18" idx="3"/>
          </p:cNvCxnSpPr>
          <p:nvPr/>
        </p:nvCxnSpPr>
        <p:spPr>
          <a:xfrm flipV="1">
            <a:off x="4159684" y="3544070"/>
            <a:ext cx="647837" cy="13529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B956ED4-D725-4D29-8E6A-DC23E2EB1E21}"/>
              </a:ext>
            </a:extLst>
          </p:cNvPr>
          <p:cNvCxnSpPr>
            <a:cxnSpLocks/>
            <a:stCxn id="18" idx="3"/>
          </p:cNvCxnSpPr>
          <p:nvPr/>
        </p:nvCxnSpPr>
        <p:spPr>
          <a:xfrm flipV="1">
            <a:off x="4159684" y="4480366"/>
            <a:ext cx="752781" cy="4166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A96F1E5-F2B7-4070-AC7E-C968861A0A85}"/>
              </a:ext>
            </a:extLst>
          </p:cNvPr>
          <p:cNvSpPr txBox="1"/>
          <p:nvPr/>
        </p:nvSpPr>
        <p:spPr>
          <a:xfrm>
            <a:off x="8280400" y="4841915"/>
            <a:ext cx="2624667" cy="646331"/>
          </a:xfrm>
          <a:prstGeom prst="rect">
            <a:avLst/>
          </a:prstGeom>
          <a:noFill/>
        </p:spPr>
        <p:txBody>
          <a:bodyPr wrap="square" rtlCol="0">
            <a:spAutoFit/>
          </a:bodyPr>
          <a:lstStyle/>
          <a:p>
            <a:r>
              <a:rPr lang="en-GB" dirty="0"/>
              <a:t>Used 3D image of product </a:t>
            </a:r>
          </a:p>
        </p:txBody>
      </p:sp>
      <p:cxnSp>
        <p:nvCxnSpPr>
          <p:cNvPr id="26" name="Straight Arrow Connector 25">
            <a:extLst>
              <a:ext uri="{FF2B5EF4-FFF2-40B4-BE49-F238E27FC236}">
                <a16:creationId xmlns:a16="http://schemas.microsoft.com/office/drawing/2014/main" id="{EE894661-5DBA-4DB8-93BA-438DF2FCAF04}"/>
              </a:ext>
            </a:extLst>
          </p:cNvPr>
          <p:cNvCxnSpPr>
            <a:cxnSpLocks/>
            <a:stCxn id="25" idx="1"/>
          </p:cNvCxnSpPr>
          <p:nvPr/>
        </p:nvCxnSpPr>
        <p:spPr>
          <a:xfrm flipH="1" flipV="1">
            <a:off x="6754494" y="4543561"/>
            <a:ext cx="1525906" cy="6215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5733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428</TotalTime>
  <Words>789</Words>
  <Application>Microsoft Office PowerPoint</Application>
  <PresentationFormat>Widescreen</PresentationFormat>
  <Paragraphs>82</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Black</vt:lpstr>
      <vt:lpstr>Rockwell</vt:lpstr>
      <vt:lpstr>Rockwell Condensed</vt:lpstr>
      <vt:lpstr>Wingdings</vt:lpstr>
      <vt:lpstr>Wood Type</vt:lpstr>
      <vt:lpstr>S1/2 Graphic Communication</vt:lpstr>
      <vt:lpstr>About this booklet</vt:lpstr>
      <vt:lpstr>Task 1 – rule of thirds</vt:lpstr>
      <vt:lpstr>Slide for answer</vt:lpstr>
      <vt:lpstr>Task 2 - Flashbars</vt:lpstr>
      <vt:lpstr>Task 3 – Colour Wheel</vt:lpstr>
      <vt:lpstr>Task 4 – Harmony and contrast</vt:lpstr>
      <vt:lpstr>Task 5 – Harmony and Contrast</vt:lpstr>
      <vt:lpstr>Task 6 - Depth</vt:lpstr>
      <vt:lpstr>Slide for answer</vt:lpstr>
      <vt:lpstr>Task 7</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S1/2 Graphic Communication</dc:title>
  <dc:creator>Alex Rollings</dc:creator>
  <cp:lastModifiedBy>Alex Rollings</cp:lastModifiedBy>
  <cp:revision>5</cp:revision>
  <dcterms:created xsi:type="dcterms:W3CDTF">2020-04-18T14:30:45Z</dcterms:created>
  <dcterms:modified xsi:type="dcterms:W3CDTF">2020-04-19T16:54:07Z</dcterms:modified>
</cp:coreProperties>
</file>