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sldIdLst>
    <p:sldId id="256" r:id="rId2"/>
    <p:sldId id="276" r:id="rId3"/>
    <p:sldId id="257" r:id="rId4"/>
    <p:sldId id="263" r:id="rId5"/>
    <p:sldId id="264" r:id="rId6"/>
    <p:sldId id="265" r:id="rId7"/>
    <p:sldId id="266" r:id="rId8"/>
    <p:sldId id="270" r:id="rId9"/>
    <p:sldId id="258" r:id="rId10"/>
    <p:sldId id="267" r:id="rId11"/>
    <p:sldId id="268" r:id="rId12"/>
    <p:sldId id="269" r:id="rId13"/>
    <p:sldId id="272" r:id="rId14"/>
    <p:sldId id="259" r:id="rId15"/>
    <p:sldId id="271" r:id="rId16"/>
    <p:sldId id="273" r:id="rId17"/>
    <p:sldId id="274" r:id="rId18"/>
    <p:sldId id="260" r:id="rId19"/>
    <p:sldId id="275" r:id="rId20"/>
    <p:sldId id="261" r:id="rId21"/>
    <p:sldId id="26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D4FF"/>
    <a:srgbClr val="0021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0" d="100"/>
          <a:sy n="60" d="100"/>
        </p:scale>
        <p:origin x="34" y="5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A7CD31F4-64FA-4BA0-9498-67783267A8C8}" type="slidenum">
              <a:rPr lang="en-US" smtClean="0"/>
              <a:t>‹#›</a:t>
            </a:fld>
            <a:endParaRPr lang="en-US"/>
          </a:p>
        </p:txBody>
      </p:sp>
    </p:spTree>
    <p:extLst>
      <p:ext uri="{BB962C8B-B14F-4D97-AF65-F5344CB8AC3E}">
        <p14:creationId xmlns:p14="http://schemas.microsoft.com/office/powerpoint/2010/main" val="1778059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82166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1054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79630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72345051-2045-45DA-935E-2E3CA1A69ADC}" type="datetimeFigureOut">
              <a:rPr lang="en-US" smtClean="0"/>
              <a:t>4/19/2020</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A7CD31F4-64FA-4BA0-9498-67783267A8C8}" type="slidenum">
              <a:rPr lang="en-US" smtClean="0"/>
              <a:t>‹#›</a:t>
            </a:fld>
            <a:endParaRPr lang="en-US"/>
          </a:p>
        </p:txBody>
      </p:sp>
    </p:spTree>
    <p:extLst>
      <p:ext uri="{BB962C8B-B14F-4D97-AF65-F5344CB8AC3E}">
        <p14:creationId xmlns:p14="http://schemas.microsoft.com/office/powerpoint/2010/main" val="2401492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03407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93234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45051-2045-45DA-935E-2E3CA1A69ADC}" type="datetimeFigureOut">
              <a:rPr lang="en-US" smtClean="0"/>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3295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45051-2045-45DA-935E-2E3CA1A69ADC}" type="datetimeFigureOut">
              <a:rPr lang="en-US" smtClean="0"/>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6252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65875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4/19/2020</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247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72345051-2045-45DA-935E-2E3CA1A69ADC}" type="datetimeFigureOut">
              <a:rPr lang="en-US" smtClean="0"/>
              <a:t>4/19/2020</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33016903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microsoft.com/office/2007/relationships/hdphoto" Target="../media/hdphoto2.wdp"/><Relationship Id="rId7"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jpeg"/><Relationship Id="rId5" Type="http://schemas.microsoft.com/office/2007/relationships/hdphoto" Target="../media/hdphoto1.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3" Type="http://schemas.microsoft.com/office/2007/relationships/hdphoto" Target="../media/hdphoto2.wdp"/><Relationship Id="rId7"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1.jpeg"/><Relationship Id="rId5" Type="http://schemas.microsoft.com/office/2007/relationships/hdphoto" Target="../media/hdphoto1.wdp"/><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3" Type="http://schemas.microsoft.com/office/2007/relationships/hdphoto" Target="../media/hdphoto2.wdp"/><Relationship Id="rId7"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0.jpeg"/><Relationship Id="rId3" Type="http://schemas.microsoft.com/office/2007/relationships/hdphoto" Target="../media/hdphoto2.wdp"/><Relationship Id="rId7"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780FF64-C6BB-47B3-96E5-D3EBAE5FFC17}"/>
              </a:ext>
            </a:extLst>
          </p:cNvPr>
          <p:cNvPicPr>
            <a:picLocks noChangeAspect="1"/>
          </p:cNvPicPr>
          <p:nvPr/>
        </p:nvPicPr>
        <p:blipFill rotWithShape="1">
          <a:blip r:embed="rId2"/>
          <a:srcRect b="15730"/>
          <a:stretch/>
        </p:blipFill>
        <p:spPr>
          <a:xfrm>
            <a:off x="20" y="10"/>
            <a:ext cx="12191980" cy="6857989"/>
          </a:xfrm>
          <a:prstGeom prst="rect">
            <a:avLst/>
          </a:prstGeom>
        </p:spPr>
      </p:pic>
      <p:sp>
        <p:nvSpPr>
          <p:cNvPr id="11" name="Rectangle 10">
            <a:extLst>
              <a:ext uri="{FF2B5EF4-FFF2-40B4-BE49-F238E27FC236}">
                <a16:creationId xmlns:a16="http://schemas.microsoft.com/office/drawing/2014/main" id="{AE95896B-6905-4618-A7DF-DED8A61FB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748BD8C-4984-4138-94CA-2DC5F39D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2FEC75-17D5-4DDC-B512-84F6DE949120}"/>
              </a:ext>
            </a:extLst>
          </p:cNvPr>
          <p:cNvSpPr>
            <a:spLocks noGrp="1"/>
          </p:cNvSpPr>
          <p:nvPr>
            <p:ph type="ctrTitle"/>
          </p:nvPr>
        </p:nvSpPr>
        <p:spPr>
          <a:xfrm>
            <a:off x="1051560" y="1432223"/>
            <a:ext cx="9966960" cy="3035808"/>
          </a:xfrm>
        </p:spPr>
        <p:txBody>
          <a:bodyPr anchor="b">
            <a:normAutofit/>
          </a:bodyPr>
          <a:lstStyle/>
          <a:p>
            <a:r>
              <a:rPr lang="en-GB">
                <a:solidFill>
                  <a:srgbClr val="FFFFFF"/>
                </a:solidFill>
              </a:rPr>
              <a:t>S1/2 Graphic Communication</a:t>
            </a:r>
          </a:p>
        </p:txBody>
      </p:sp>
      <p:sp>
        <p:nvSpPr>
          <p:cNvPr id="3" name="Subtitle 2">
            <a:extLst>
              <a:ext uri="{FF2B5EF4-FFF2-40B4-BE49-F238E27FC236}">
                <a16:creationId xmlns:a16="http://schemas.microsoft.com/office/drawing/2014/main" id="{58BF4FA6-AE87-461D-A8D0-D79B47C123EE}"/>
              </a:ext>
            </a:extLst>
          </p:cNvPr>
          <p:cNvSpPr>
            <a:spLocks noGrp="1"/>
          </p:cNvSpPr>
          <p:nvPr>
            <p:ph type="subTitle" idx="1"/>
          </p:nvPr>
        </p:nvSpPr>
        <p:spPr>
          <a:xfrm>
            <a:off x="1069848" y="4389120"/>
            <a:ext cx="7891272" cy="1069848"/>
          </a:xfrm>
        </p:spPr>
        <p:txBody>
          <a:bodyPr>
            <a:normAutofit/>
          </a:bodyPr>
          <a:lstStyle/>
          <a:p>
            <a:r>
              <a:rPr lang="en-GB">
                <a:solidFill>
                  <a:srgbClr val="FFFFFF"/>
                </a:solidFill>
              </a:rPr>
              <a:t>Notes</a:t>
            </a:r>
          </a:p>
        </p:txBody>
      </p:sp>
    </p:spTree>
    <p:extLst>
      <p:ext uri="{BB962C8B-B14F-4D97-AF65-F5344CB8AC3E}">
        <p14:creationId xmlns:p14="http://schemas.microsoft.com/office/powerpoint/2010/main" val="2348747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AD6C5C-B945-475F-AAC9-A4319A33BE51}"/>
              </a:ext>
            </a:extLst>
          </p:cNvPr>
          <p:cNvSpPr>
            <a:spLocks noGrp="1"/>
          </p:cNvSpPr>
          <p:nvPr>
            <p:ph type="title"/>
          </p:nvPr>
        </p:nvSpPr>
        <p:spPr>
          <a:xfrm>
            <a:off x="6550924" y="685800"/>
            <a:ext cx="4920019" cy="2021553"/>
          </a:xfrm>
        </p:spPr>
        <p:txBody>
          <a:bodyPr>
            <a:normAutofit/>
          </a:bodyPr>
          <a:lstStyle/>
          <a:p>
            <a:r>
              <a:rPr lang="en-GB" sz="5000">
                <a:solidFill>
                  <a:schemeClr val="tx1"/>
                </a:solidFill>
              </a:rPr>
              <a:t>Colour Theory – Secondary colours</a:t>
            </a:r>
          </a:p>
        </p:txBody>
      </p:sp>
      <p:sp>
        <p:nvSpPr>
          <p:cNvPr id="11" name="Freeform: Shape 10">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8">
            <a:extLst>
              <a:ext uri="{FF2B5EF4-FFF2-40B4-BE49-F238E27FC236}">
                <a16:creationId xmlns:a16="http://schemas.microsoft.com/office/drawing/2014/main" id="{86EFC008-6ADF-450D-A580-EE1DC4BBA6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15" r="16221"/>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Content Placeholder 2">
            <a:extLst>
              <a:ext uri="{FF2B5EF4-FFF2-40B4-BE49-F238E27FC236}">
                <a16:creationId xmlns:a16="http://schemas.microsoft.com/office/drawing/2014/main" id="{A41E1EA8-DA80-4D5E-B3FE-43733A6535D2}"/>
              </a:ext>
            </a:extLst>
          </p:cNvPr>
          <p:cNvSpPr>
            <a:spLocks noGrp="1"/>
          </p:cNvSpPr>
          <p:nvPr>
            <p:ph idx="1"/>
          </p:nvPr>
        </p:nvSpPr>
        <p:spPr>
          <a:xfrm>
            <a:off x="6550924" y="2927444"/>
            <a:ext cx="4920019" cy="3244755"/>
          </a:xfrm>
        </p:spPr>
        <p:txBody>
          <a:bodyPr>
            <a:normAutofit/>
          </a:bodyPr>
          <a:lstStyle/>
          <a:p>
            <a:r>
              <a:rPr lang="en-GB" sz="1700" err="1"/>
              <a:t>Scondary</a:t>
            </a:r>
            <a:r>
              <a:rPr lang="en-GB" sz="1700"/>
              <a:t> colours are created from mixing two of the primary colours, the include:</a:t>
            </a:r>
          </a:p>
          <a:p>
            <a:pPr marL="0" indent="0">
              <a:buNone/>
            </a:pPr>
            <a:endParaRPr lang="en-GB" sz="1700"/>
          </a:p>
          <a:p>
            <a:pPr marL="0" indent="0">
              <a:buNone/>
            </a:pPr>
            <a:r>
              <a:rPr lang="en-GB" sz="1700"/>
              <a:t>Orange – Made from mixing red and yellow</a:t>
            </a:r>
          </a:p>
          <a:p>
            <a:pPr marL="0" indent="0">
              <a:buNone/>
            </a:pPr>
            <a:endParaRPr lang="en-GB" sz="1700"/>
          </a:p>
          <a:p>
            <a:pPr marL="0" indent="0">
              <a:buNone/>
            </a:pPr>
            <a:r>
              <a:rPr lang="en-GB" sz="1700"/>
              <a:t>Green – Made from mixing yellow and blue</a:t>
            </a:r>
          </a:p>
          <a:p>
            <a:pPr marL="0" indent="0">
              <a:buNone/>
            </a:pPr>
            <a:endParaRPr lang="en-GB" sz="1700"/>
          </a:p>
          <a:p>
            <a:pPr marL="0" indent="0">
              <a:buNone/>
            </a:pPr>
            <a:r>
              <a:rPr lang="en-GB" sz="1700"/>
              <a:t>Violet – Made from mixing red and blue</a:t>
            </a:r>
          </a:p>
        </p:txBody>
      </p:sp>
    </p:spTree>
    <p:extLst>
      <p:ext uri="{BB962C8B-B14F-4D97-AF65-F5344CB8AC3E}">
        <p14:creationId xmlns:p14="http://schemas.microsoft.com/office/powerpoint/2010/main" val="106615289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AD6C5C-B945-475F-AAC9-A4319A33BE51}"/>
              </a:ext>
            </a:extLst>
          </p:cNvPr>
          <p:cNvSpPr>
            <a:spLocks noGrp="1"/>
          </p:cNvSpPr>
          <p:nvPr>
            <p:ph type="title"/>
          </p:nvPr>
        </p:nvSpPr>
        <p:spPr>
          <a:xfrm>
            <a:off x="6550924" y="685800"/>
            <a:ext cx="4920019" cy="2021553"/>
          </a:xfrm>
        </p:spPr>
        <p:txBody>
          <a:bodyPr>
            <a:normAutofit/>
          </a:bodyPr>
          <a:lstStyle/>
          <a:p>
            <a:r>
              <a:rPr lang="en-GB">
                <a:solidFill>
                  <a:schemeClr val="tx1"/>
                </a:solidFill>
              </a:rPr>
              <a:t>Colour Theory – Tertiary colours</a:t>
            </a:r>
          </a:p>
        </p:txBody>
      </p:sp>
      <p:sp>
        <p:nvSpPr>
          <p:cNvPr id="11" name="Freeform: Shape 10">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8">
            <a:extLst>
              <a:ext uri="{FF2B5EF4-FFF2-40B4-BE49-F238E27FC236}">
                <a16:creationId xmlns:a16="http://schemas.microsoft.com/office/drawing/2014/main" id="{86EFC008-6ADF-450D-A580-EE1DC4BBA6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15" r="16221"/>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Content Placeholder 2">
            <a:extLst>
              <a:ext uri="{FF2B5EF4-FFF2-40B4-BE49-F238E27FC236}">
                <a16:creationId xmlns:a16="http://schemas.microsoft.com/office/drawing/2014/main" id="{A41E1EA8-DA80-4D5E-B3FE-43733A6535D2}"/>
              </a:ext>
            </a:extLst>
          </p:cNvPr>
          <p:cNvSpPr>
            <a:spLocks noGrp="1"/>
          </p:cNvSpPr>
          <p:nvPr>
            <p:ph idx="1"/>
          </p:nvPr>
        </p:nvSpPr>
        <p:spPr>
          <a:xfrm>
            <a:off x="6550924" y="2927444"/>
            <a:ext cx="4920019" cy="3244755"/>
          </a:xfrm>
        </p:spPr>
        <p:txBody>
          <a:bodyPr>
            <a:normAutofit/>
          </a:bodyPr>
          <a:lstStyle/>
          <a:p>
            <a:r>
              <a:rPr lang="en-GB" dirty="0"/>
              <a:t>Tertiary colours are made by mixing a primary colour with a secondary colour.</a:t>
            </a:r>
          </a:p>
          <a:p>
            <a:r>
              <a:rPr lang="en-GB" dirty="0"/>
              <a:t>There are many </a:t>
            </a:r>
            <a:r>
              <a:rPr lang="en-GB" dirty="0" err="1"/>
              <a:t>teriary</a:t>
            </a:r>
            <a:r>
              <a:rPr lang="en-GB" dirty="0"/>
              <a:t> colours, including yellow-orange, red-orange, red-violet, blue-violet, blue-green and yellow-orange.</a:t>
            </a:r>
          </a:p>
        </p:txBody>
      </p:sp>
    </p:spTree>
    <p:extLst>
      <p:ext uri="{BB962C8B-B14F-4D97-AF65-F5344CB8AC3E}">
        <p14:creationId xmlns:p14="http://schemas.microsoft.com/office/powerpoint/2010/main" val="70025616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D6C5C-B945-475F-AAC9-A4319A33BE51}"/>
              </a:ext>
            </a:extLst>
          </p:cNvPr>
          <p:cNvSpPr>
            <a:spLocks noGrp="1"/>
          </p:cNvSpPr>
          <p:nvPr>
            <p:ph type="title"/>
          </p:nvPr>
        </p:nvSpPr>
        <p:spPr/>
        <p:txBody>
          <a:bodyPr/>
          <a:lstStyle/>
          <a:p>
            <a:r>
              <a:rPr lang="en-GB" dirty="0"/>
              <a:t>Colour Theory – Shades and tints</a:t>
            </a:r>
          </a:p>
        </p:txBody>
      </p:sp>
      <p:sp>
        <p:nvSpPr>
          <p:cNvPr id="3" name="Content Placeholder 2">
            <a:extLst>
              <a:ext uri="{FF2B5EF4-FFF2-40B4-BE49-F238E27FC236}">
                <a16:creationId xmlns:a16="http://schemas.microsoft.com/office/drawing/2014/main" id="{A41E1EA8-DA80-4D5E-B3FE-43733A6535D2}"/>
              </a:ext>
            </a:extLst>
          </p:cNvPr>
          <p:cNvSpPr>
            <a:spLocks noGrp="1"/>
          </p:cNvSpPr>
          <p:nvPr>
            <p:ph idx="1"/>
          </p:nvPr>
        </p:nvSpPr>
        <p:spPr>
          <a:xfrm>
            <a:off x="1101444" y="2093976"/>
            <a:ext cx="4994556" cy="4050792"/>
          </a:xfrm>
        </p:spPr>
        <p:txBody>
          <a:bodyPr>
            <a:normAutofit/>
          </a:bodyPr>
          <a:lstStyle/>
          <a:p>
            <a:pPr marL="0" indent="0">
              <a:buNone/>
            </a:pPr>
            <a:r>
              <a:rPr lang="en-GB" sz="2400" b="1" dirty="0"/>
              <a:t>Shades</a:t>
            </a:r>
          </a:p>
          <a:p>
            <a:pPr marL="0" indent="0">
              <a:buNone/>
            </a:pPr>
            <a:r>
              <a:rPr lang="en-GB" sz="2400" dirty="0"/>
              <a:t>A shade is made when you mix a basic colour with black.</a:t>
            </a:r>
          </a:p>
        </p:txBody>
      </p:sp>
      <p:sp>
        <p:nvSpPr>
          <p:cNvPr id="5" name="Content Placeholder 2">
            <a:extLst>
              <a:ext uri="{FF2B5EF4-FFF2-40B4-BE49-F238E27FC236}">
                <a16:creationId xmlns:a16="http://schemas.microsoft.com/office/drawing/2014/main" id="{9654834D-9A93-4F95-BB61-9E86825A143B}"/>
              </a:ext>
            </a:extLst>
          </p:cNvPr>
          <p:cNvSpPr txBox="1">
            <a:spLocks/>
          </p:cNvSpPr>
          <p:nvPr/>
        </p:nvSpPr>
        <p:spPr>
          <a:xfrm>
            <a:off x="6096000" y="2093976"/>
            <a:ext cx="4994556"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GB" sz="2400" b="1" dirty="0"/>
              <a:t>Tints</a:t>
            </a:r>
          </a:p>
          <a:p>
            <a:pPr marL="0" indent="0">
              <a:buFont typeface="Wingdings" pitchFamily="2" charset="2"/>
              <a:buNone/>
            </a:pPr>
            <a:r>
              <a:rPr lang="en-GB" sz="2400" dirty="0"/>
              <a:t>A tint is made when you mix a basic colour with white.</a:t>
            </a:r>
          </a:p>
        </p:txBody>
      </p:sp>
      <p:sp>
        <p:nvSpPr>
          <p:cNvPr id="6" name="Rectangle 5">
            <a:extLst>
              <a:ext uri="{FF2B5EF4-FFF2-40B4-BE49-F238E27FC236}">
                <a16:creationId xmlns:a16="http://schemas.microsoft.com/office/drawing/2014/main" id="{85FA7B7E-BA6B-4BCF-9EE2-1A8E888741B2}"/>
              </a:ext>
            </a:extLst>
          </p:cNvPr>
          <p:cNvSpPr/>
          <p:nvPr/>
        </p:nvSpPr>
        <p:spPr>
          <a:xfrm>
            <a:off x="4203032" y="3785937"/>
            <a:ext cx="2839452" cy="75397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AB64000-430B-464A-9B25-6FC5A68B36C2}"/>
              </a:ext>
            </a:extLst>
          </p:cNvPr>
          <p:cNvSpPr/>
          <p:nvPr/>
        </p:nvSpPr>
        <p:spPr>
          <a:xfrm>
            <a:off x="1692443" y="5390789"/>
            <a:ext cx="2839452" cy="753979"/>
          </a:xfrm>
          <a:prstGeom prst="rect">
            <a:avLst/>
          </a:prstGeom>
          <a:solidFill>
            <a:srgbClr val="002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7A70161-AFA1-4F91-8A18-225FCAD8065B}"/>
              </a:ext>
            </a:extLst>
          </p:cNvPr>
          <p:cNvSpPr/>
          <p:nvPr/>
        </p:nvSpPr>
        <p:spPr>
          <a:xfrm>
            <a:off x="6686999" y="5383409"/>
            <a:ext cx="2839452" cy="753979"/>
          </a:xfrm>
          <a:prstGeom prst="rect">
            <a:avLst/>
          </a:prstGeom>
          <a:solidFill>
            <a:srgbClr val="9B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57B8E20-E689-41F8-A168-4A8F7958CC52}"/>
              </a:ext>
            </a:extLst>
          </p:cNvPr>
          <p:cNvSpPr txBox="1"/>
          <p:nvPr/>
        </p:nvSpPr>
        <p:spPr>
          <a:xfrm>
            <a:off x="2515879" y="6231877"/>
            <a:ext cx="2165685" cy="461665"/>
          </a:xfrm>
          <a:prstGeom prst="rect">
            <a:avLst/>
          </a:prstGeom>
          <a:noFill/>
        </p:spPr>
        <p:txBody>
          <a:bodyPr wrap="square" rtlCol="0">
            <a:spAutoFit/>
          </a:bodyPr>
          <a:lstStyle/>
          <a:p>
            <a:r>
              <a:rPr lang="en-GB" sz="2400" b="1" dirty="0"/>
              <a:t>Shade</a:t>
            </a:r>
          </a:p>
        </p:txBody>
      </p:sp>
      <p:sp>
        <p:nvSpPr>
          <p:cNvPr id="10" name="TextBox 9">
            <a:extLst>
              <a:ext uri="{FF2B5EF4-FFF2-40B4-BE49-F238E27FC236}">
                <a16:creationId xmlns:a16="http://schemas.microsoft.com/office/drawing/2014/main" id="{CA420B36-B005-4024-BFE4-D2DE49C4D08B}"/>
              </a:ext>
            </a:extLst>
          </p:cNvPr>
          <p:cNvSpPr txBox="1"/>
          <p:nvPr/>
        </p:nvSpPr>
        <p:spPr>
          <a:xfrm>
            <a:off x="7783152" y="6210554"/>
            <a:ext cx="2165685" cy="461665"/>
          </a:xfrm>
          <a:prstGeom prst="rect">
            <a:avLst/>
          </a:prstGeom>
          <a:noFill/>
        </p:spPr>
        <p:txBody>
          <a:bodyPr wrap="square" rtlCol="0">
            <a:spAutoFit/>
          </a:bodyPr>
          <a:lstStyle/>
          <a:p>
            <a:r>
              <a:rPr lang="en-GB" sz="2400" b="1" dirty="0"/>
              <a:t>Tint</a:t>
            </a:r>
          </a:p>
        </p:txBody>
      </p:sp>
      <p:cxnSp>
        <p:nvCxnSpPr>
          <p:cNvPr id="12" name="Straight Arrow Connector 11">
            <a:extLst>
              <a:ext uri="{FF2B5EF4-FFF2-40B4-BE49-F238E27FC236}">
                <a16:creationId xmlns:a16="http://schemas.microsoft.com/office/drawing/2014/main" id="{ADE6784E-E1C1-4554-BBE1-723B567C95AE}"/>
              </a:ext>
            </a:extLst>
          </p:cNvPr>
          <p:cNvCxnSpPr>
            <a:endCxn id="7" idx="0"/>
          </p:cNvCxnSpPr>
          <p:nvPr/>
        </p:nvCxnSpPr>
        <p:spPr>
          <a:xfrm flipH="1">
            <a:off x="3112169" y="4539916"/>
            <a:ext cx="1090863" cy="8508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B17D785-27EA-4AE0-B3E8-DD59A5B369BF}"/>
              </a:ext>
            </a:extLst>
          </p:cNvPr>
          <p:cNvCxnSpPr>
            <a:cxnSpLocks/>
            <a:endCxn id="8" idx="0"/>
          </p:cNvCxnSpPr>
          <p:nvPr/>
        </p:nvCxnSpPr>
        <p:spPr>
          <a:xfrm>
            <a:off x="7042484" y="4536226"/>
            <a:ext cx="1064241" cy="84718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664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48AEB-F8EB-495D-B886-5F54F2B21C94}"/>
              </a:ext>
            </a:extLst>
          </p:cNvPr>
          <p:cNvSpPr>
            <a:spLocks noGrp="1"/>
          </p:cNvSpPr>
          <p:nvPr>
            <p:ph type="title"/>
          </p:nvPr>
        </p:nvSpPr>
        <p:spPr/>
        <p:txBody>
          <a:bodyPr/>
          <a:lstStyle/>
          <a:p>
            <a:r>
              <a:rPr lang="en-GB" dirty="0"/>
              <a:t>Design Principles</a:t>
            </a:r>
          </a:p>
        </p:txBody>
      </p:sp>
      <p:sp>
        <p:nvSpPr>
          <p:cNvPr id="3" name="Content Placeholder 2">
            <a:extLst>
              <a:ext uri="{FF2B5EF4-FFF2-40B4-BE49-F238E27FC236}">
                <a16:creationId xmlns:a16="http://schemas.microsoft.com/office/drawing/2014/main" id="{1F76247A-6C71-47E2-A174-FA2AC2180A08}"/>
              </a:ext>
            </a:extLst>
          </p:cNvPr>
          <p:cNvSpPr>
            <a:spLocks noGrp="1"/>
          </p:cNvSpPr>
          <p:nvPr>
            <p:ph idx="1"/>
          </p:nvPr>
        </p:nvSpPr>
        <p:spPr/>
        <p:txBody>
          <a:bodyPr/>
          <a:lstStyle/>
          <a:p>
            <a:r>
              <a:rPr lang="en-GB" dirty="0"/>
              <a:t>Design principles are a set of rules that can be used to improve designs and layouts or convey a specific effect, such as making a particular object or word stand out, make the layout exciting or make sure that the eye is drawn across the page. There are a number of principles, however we will only focus on the following:</a:t>
            </a:r>
          </a:p>
          <a:p>
            <a:endParaRPr lang="en-GB" dirty="0"/>
          </a:p>
          <a:p>
            <a:r>
              <a:rPr lang="en-GB" b="1" dirty="0"/>
              <a:t>Dominance</a:t>
            </a:r>
          </a:p>
          <a:p>
            <a:r>
              <a:rPr lang="en-GB" b="1" dirty="0"/>
              <a:t>Depth</a:t>
            </a:r>
          </a:p>
          <a:p>
            <a:r>
              <a:rPr lang="en-GB" b="1" dirty="0"/>
              <a:t>Contrast</a:t>
            </a:r>
          </a:p>
          <a:p>
            <a:r>
              <a:rPr lang="en-GB" b="1" dirty="0"/>
              <a:t>Harmony</a:t>
            </a:r>
          </a:p>
        </p:txBody>
      </p:sp>
    </p:spTree>
    <p:extLst>
      <p:ext uri="{BB962C8B-B14F-4D97-AF65-F5344CB8AC3E}">
        <p14:creationId xmlns:p14="http://schemas.microsoft.com/office/powerpoint/2010/main" val="3447171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32AF-4FE3-49D1-B726-489AF66ACD45}"/>
              </a:ext>
            </a:extLst>
          </p:cNvPr>
          <p:cNvSpPr>
            <a:spLocks noGrp="1"/>
          </p:cNvSpPr>
          <p:nvPr>
            <p:ph type="title"/>
          </p:nvPr>
        </p:nvSpPr>
        <p:spPr/>
        <p:txBody>
          <a:bodyPr/>
          <a:lstStyle/>
          <a:p>
            <a:r>
              <a:rPr lang="en-GB" dirty="0"/>
              <a:t>Contrast and Harmony</a:t>
            </a:r>
          </a:p>
        </p:txBody>
      </p:sp>
      <p:sp>
        <p:nvSpPr>
          <p:cNvPr id="6" name="Content Placeholder 2">
            <a:extLst>
              <a:ext uri="{FF2B5EF4-FFF2-40B4-BE49-F238E27FC236}">
                <a16:creationId xmlns:a16="http://schemas.microsoft.com/office/drawing/2014/main" id="{D25BC7D1-5025-460F-B390-60BB7661A8DC}"/>
              </a:ext>
            </a:extLst>
          </p:cNvPr>
          <p:cNvSpPr>
            <a:spLocks noGrp="1"/>
          </p:cNvSpPr>
          <p:nvPr>
            <p:ph idx="1"/>
          </p:nvPr>
        </p:nvSpPr>
        <p:spPr>
          <a:xfrm>
            <a:off x="1101444" y="2093976"/>
            <a:ext cx="4994556" cy="4050792"/>
          </a:xfrm>
        </p:spPr>
        <p:txBody>
          <a:bodyPr>
            <a:normAutofit/>
          </a:bodyPr>
          <a:lstStyle/>
          <a:p>
            <a:pPr marL="0" indent="0">
              <a:buNone/>
            </a:pPr>
            <a:r>
              <a:rPr lang="en-GB" sz="2400" b="1" dirty="0"/>
              <a:t>Contrasting Colours</a:t>
            </a:r>
          </a:p>
          <a:p>
            <a:pPr marL="0" indent="0">
              <a:buNone/>
            </a:pPr>
            <a:r>
              <a:rPr lang="en-GB" sz="2400" dirty="0"/>
              <a:t>Contrasting colours are on opposite sides of the colour wheel.</a:t>
            </a:r>
          </a:p>
        </p:txBody>
      </p:sp>
      <p:sp>
        <p:nvSpPr>
          <p:cNvPr id="7" name="Content Placeholder 2">
            <a:extLst>
              <a:ext uri="{FF2B5EF4-FFF2-40B4-BE49-F238E27FC236}">
                <a16:creationId xmlns:a16="http://schemas.microsoft.com/office/drawing/2014/main" id="{530DD95D-B0FB-445B-ACE2-FC049BC4F401}"/>
              </a:ext>
            </a:extLst>
          </p:cNvPr>
          <p:cNvSpPr txBox="1">
            <a:spLocks/>
          </p:cNvSpPr>
          <p:nvPr/>
        </p:nvSpPr>
        <p:spPr>
          <a:xfrm>
            <a:off x="6096000" y="2093976"/>
            <a:ext cx="4994556"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GB" sz="2400" b="1" dirty="0"/>
              <a:t>Harmonising Colours</a:t>
            </a:r>
          </a:p>
          <a:p>
            <a:pPr marL="0" indent="0">
              <a:buFont typeface="Wingdings" pitchFamily="2" charset="2"/>
              <a:buNone/>
            </a:pPr>
            <a:r>
              <a:rPr lang="en-GB" sz="2400" dirty="0"/>
              <a:t>Harmonising colours are close to each other on the colour wheel.</a:t>
            </a:r>
          </a:p>
        </p:txBody>
      </p:sp>
      <p:pic>
        <p:nvPicPr>
          <p:cNvPr id="8" name="Picture 8">
            <a:extLst>
              <a:ext uri="{FF2B5EF4-FFF2-40B4-BE49-F238E27FC236}">
                <a16:creationId xmlns:a16="http://schemas.microsoft.com/office/drawing/2014/main" id="{A34BB1D9-A4ED-4FFC-8FD5-57EDF25729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671" t="20371" r="23717" b="12963"/>
          <a:stretch/>
        </p:blipFill>
        <p:spPr>
          <a:xfrm>
            <a:off x="1656174" y="3703320"/>
            <a:ext cx="3184251" cy="2969768"/>
          </a:xfrm>
          <a:prstGeom prst="ellipse">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a:extLst>
              <a:ext uri="{FF2B5EF4-FFF2-40B4-BE49-F238E27FC236}">
                <a16:creationId xmlns:a16="http://schemas.microsoft.com/office/drawing/2014/main" id="{192201DD-9130-45F3-8E92-B6FE71DE1D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671" t="20371" r="23717" b="12963"/>
          <a:stretch/>
        </p:blipFill>
        <p:spPr>
          <a:xfrm>
            <a:off x="6769100" y="3703320"/>
            <a:ext cx="3184251" cy="2969768"/>
          </a:xfrm>
          <a:prstGeom prst="ellipse">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Oval 9">
            <a:extLst>
              <a:ext uri="{FF2B5EF4-FFF2-40B4-BE49-F238E27FC236}">
                <a16:creationId xmlns:a16="http://schemas.microsoft.com/office/drawing/2014/main" id="{5EC5C546-4449-4692-B86B-E51632170C4E}"/>
              </a:ext>
            </a:extLst>
          </p:cNvPr>
          <p:cNvSpPr/>
          <p:nvPr/>
        </p:nvSpPr>
        <p:spPr>
          <a:xfrm>
            <a:off x="1892300" y="4775200"/>
            <a:ext cx="711200" cy="685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9CCC8CCD-85D3-4CD1-822D-B16B72049C9D}"/>
              </a:ext>
            </a:extLst>
          </p:cNvPr>
          <p:cNvSpPr/>
          <p:nvPr/>
        </p:nvSpPr>
        <p:spPr>
          <a:xfrm>
            <a:off x="3859075" y="4845304"/>
            <a:ext cx="711200" cy="685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EF69686B-A14D-45A8-8BD4-A5DD120B1E1E}"/>
              </a:ext>
            </a:extLst>
          </p:cNvPr>
          <p:cNvCxnSpPr>
            <a:stCxn id="10" idx="6"/>
            <a:endCxn id="11" idx="2"/>
          </p:cNvCxnSpPr>
          <p:nvPr/>
        </p:nvCxnSpPr>
        <p:spPr>
          <a:xfrm>
            <a:off x="2603500" y="5118100"/>
            <a:ext cx="1255575" cy="70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6986A384-BF8B-47CD-BF57-C6636E2DB053}"/>
              </a:ext>
            </a:extLst>
          </p:cNvPr>
          <p:cNvSpPr/>
          <p:nvPr/>
        </p:nvSpPr>
        <p:spPr>
          <a:xfrm>
            <a:off x="8979872" y="4845304"/>
            <a:ext cx="711200" cy="685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516F4E0-A935-426B-8762-D2F77D77AF04}"/>
              </a:ext>
            </a:extLst>
          </p:cNvPr>
          <p:cNvSpPr/>
          <p:nvPr/>
        </p:nvSpPr>
        <p:spPr>
          <a:xfrm>
            <a:off x="8529778" y="3994404"/>
            <a:ext cx="711200" cy="685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70F4DC5F-4DFF-461E-8D3F-C364848DFDBA}"/>
              </a:ext>
            </a:extLst>
          </p:cNvPr>
          <p:cNvCxnSpPr>
            <a:cxnSpLocks/>
            <a:stCxn id="16" idx="5"/>
            <a:endCxn id="15" idx="0"/>
          </p:cNvCxnSpPr>
          <p:nvPr/>
        </p:nvCxnSpPr>
        <p:spPr>
          <a:xfrm>
            <a:off x="9136825" y="4579771"/>
            <a:ext cx="198647" cy="2655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047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32AF-4FE3-49D1-B726-489AF66ACD45}"/>
              </a:ext>
            </a:extLst>
          </p:cNvPr>
          <p:cNvSpPr>
            <a:spLocks noGrp="1"/>
          </p:cNvSpPr>
          <p:nvPr>
            <p:ph type="title"/>
          </p:nvPr>
        </p:nvSpPr>
        <p:spPr/>
        <p:txBody>
          <a:bodyPr/>
          <a:lstStyle/>
          <a:p>
            <a:r>
              <a:rPr lang="en-GB" dirty="0"/>
              <a:t>Contrast and Harmony in design</a:t>
            </a:r>
          </a:p>
        </p:txBody>
      </p:sp>
      <p:sp>
        <p:nvSpPr>
          <p:cNvPr id="18" name="Content Placeholder 2">
            <a:extLst>
              <a:ext uri="{FF2B5EF4-FFF2-40B4-BE49-F238E27FC236}">
                <a16:creationId xmlns:a16="http://schemas.microsoft.com/office/drawing/2014/main" id="{8B3B49E3-D9D6-4048-A817-D70D5A0FA9CE}"/>
              </a:ext>
            </a:extLst>
          </p:cNvPr>
          <p:cNvSpPr txBox="1">
            <a:spLocks/>
          </p:cNvSpPr>
          <p:nvPr/>
        </p:nvSpPr>
        <p:spPr>
          <a:xfrm>
            <a:off x="1137612" y="1664208"/>
            <a:ext cx="4994556"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GB" sz="2400" b="1" dirty="0"/>
              <a:t>Contrast</a:t>
            </a:r>
          </a:p>
          <a:p>
            <a:pPr marL="0" indent="0">
              <a:buNone/>
            </a:pPr>
            <a:r>
              <a:rPr lang="en-GB" dirty="0">
                <a:solidFill>
                  <a:schemeClr val="accent6">
                    <a:lumMod val="75000"/>
                  </a:schemeClr>
                </a:solidFill>
              </a:rPr>
              <a:t>Contrast is vibrant, eye catching, bold and exciting (</a:t>
            </a:r>
            <a:r>
              <a:rPr lang="en-GB" dirty="0" err="1">
                <a:solidFill>
                  <a:schemeClr val="accent6">
                    <a:lumMod val="75000"/>
                  </a:schemeClr>
                </a:solidFill>
              </a:rPr>
              <a:t>eg</a:t>
            </a:r>
            <a:r>
              <a:rPr lang="en-GB" dirty="0">
                <a:solidFill>
                  <a:schemeClr val="accent6">
                    <a:lumMod val="75000"/>
                  </a:schemeClr>
                </a:solidFill>
              </a:rPr>
              <a:t> blue and orange)</a:t>
            </a:r>
            <a:endParaRPr lang="en-GB" dirty="0"/>
          </a:p>
        </p:txBody>
      </p:sp>
      <p:sp>
        <p:nvSpPr>
          <p:cNvPr id="19" name="Content Placeholder 2">
            <a:extLst>
              <a:ext uri="{FF2B5EF4-FFF2-40B4-BE49-F238E27FC236}">
                <a16:creationId xmlns:a16="http://schemas.microsoft.com/office/drawing/2014/main" id="{8C37CFBA-471A-4022-9E77-7E85CA24A113}"/>
              </a:ext>
            </a:extLst>
          </p:cNvPr>
          <p:cNvSpPr txBox="1">
            <a:spLocks/>
          </p:cNvSpPr>
          <p:nvPr/>
        </p:nvSpPr>
        <p:spPr>
          <a:xfrm>
            <a:off x="6132168" y="1664208"/>
            <a:ext cx="4994556"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GB" sz="2400" b="1" dirty="0"/>
              <a:t>Harmony</a:t>
            </a:r>
          </a:p>
          <a:p>
            <a:pPr marL="0" indent="0">
              <a:buNone/>
            </a:pPr>
            <a:r>
              <a:rPr lang="en-GB" dirty="0">
                <a:solidFill>
                  <a:schemeClr val="accent6">
                    <a:lumMod val="75000"/>
                  </a:schemeClr>
                </a:solidFill>
              </a:rPr>
              <a:t>Harmony is easy on the eye and can be used to create a relaxed and elegant ambiance (</a:t>
            </a:r>
            <a:r>
              <a:rPr lang="en-GB" dirty="0" err="1">
                <a:solidFill>
                  <a:schemeClr val="accent6">
                    <a:lumMod val="75000"/>
                  </a:schemeClr>
                </a:solidFill>
              </a:rPr>
              <a:t>eg</a:t>
            </a:r>
            <a:r>
              <a:rPr lang="en-GB" dirty="0">
                <a:solidFill>
                  <a:schemeClr val="accent6">
                    <a:lumMod val="75000"/>
                  </a:schemeClr>
                </a:solidFill>
              </a:rPr>
              <a:t> blue and blue-green).</a:t>
            </a:r>
          </a:p>
        </p:txBody>
      </p:sp>
      <p:grpSp>
        <p:nvGrpSpPr>
          <p:cNvPr id="20" name="Group 17">
            <a:extLst>
              <a:ext uri="{FF2B5EF4-FFF2-40B4-BE49-F238E27FC236}">
                <a16:creationId xmlns:a16="http://schemas.microsoft.com/office/drawing/2014/main" id="{1E8620AB-BFAE-4312-8483-C2F2FFA944EB}"/>
              </a:ext>
            </a:extLst>
          </p:cNvPr>
          <p:cNvGrpSpPr>
            <a:grpSpLocks/>
          </p:cNvGrpSpPr>
          <p:nvPr/>
        </p:nvGrpSpPr>
        <p:grpSpPr bwMode="auto">
          <a:xfrm>
            <a:off x="6831145" y="3205547"/>
            <a:ext cx="3151055" cy="3269949"/>
            <a:chOff x="385" y="2296"/>
            <a:chExt cx="1179" cy="1634"/>
          </a:xfrm>
        </p:grpSpPr>
        <p:sp>
          <p:nvSpPr>
            <p:cNvPr id="21" name="Rectangle 11">
              <a:extLst>
                <a:ext uri="{FF2B5EF4-FFF2-40B4-BE49-F238E27FC236}">
                  <a16:creationId xmlns:a16="http://schemas.microsoft.com/office/drawing/2014/main" id="{0C7A24D1-518B-4BAE-878E-61DAC88BCDB8}"/>
                </a:ext>
              </a:extLst>
            </p:cNvPr>
            <p:cNvSpPr>
              <a:spLocks noChangeArrowheads="1"/>
            </p:cNvSpPr>
            <p:nvPr/>
          </p:nvSpPr>
          <p:spPr bwMode="auto">
            <a:xfrm>
              <a:off x="385" y="2296"/>
              <a:ext cx="1179" cy="1634"/>
            </a:xfrm>
            <a:prstGeom prst="rect">
              <a:avLst/>
            </a:prstGeom>
            <a:gradFill rotWithShape="1">
              <a:gsLst>
                <a:gs pos="0">
                  <a:srgbClr val="33CCCC"/>
                </a:gs>
                <a:gs pos="100000">
                  <a:srgbClr val="009999"/>
                </a:gs>
              </a:gsLst>
              <a:lin ang="5400000" scaled="1"/>
            </a:gradFill>
            <a:ln w="9525">
              <a:solidFill>
                <a:schemeClr val="tx1"/>
              </a:solidFill>
              <a:miter lim="800000"/>
              <a:headEnd/>
              <a:tailEnd/>
            </a:ln>
            <a:effectLst/>
          </p:spPr>
          <p:txBody>
            <a:bodyPr wrap="none" anchor="ctr"/>
            <a:lstStyle/>
            <a:p>
              <a:endParaRPr lang="en-GB"/>
            </a:p>
          </p:txBody>
        </p:sp>
        <p:pic>
          <p:nvPicPr>
            <p:cNvPr id="22" name="Picture 8" descr="david_main_spray_bottle2a">
              <a:extLst>
                <a:ext uri="{FF2B5EF4-FFF2-40B4-BE49-F238E27FC236}">
                  <a16:creationId xmlns:a16="http://schemas.microsoft.com/office/drawing/2014/main" id="{C290A266-8C77-47FC-93F7-C35E1DFBA958}"/>
                </a:ext>
              </a:extLst>
            </p:cNvPr>
            <p:cNvPicPr>
              <a:picLocks noChangeAspect="1" noChangeArrowheads="1"/>
            </p:cNvPicPr>
            <p:nvPr/>
          </p:nvPicPr>
          <p:blipFill>
            <a:blip r:embed="rId2" cstate="print">
              <a:clrChange>
                <a:clrFrom>
                  <a:srgbClr val="FEFEFF"/>
                </a:clrFrom>
                <a:clrTo>
                  <a:srgbClr val="FEFEFF">
                    <a:alpha val="0"/>
                  </a:srgbClr>
                </a:clrTo>
              </a:clrChange>
            </a:blip>
            <a:srcRect t="5998" r="68333" b="17421"/>
            <a:stretch>
              <a:fillRect/>
            </a:stretch>
          </p:blipFill>
          <p:spPr bwMode="auto">
            <a:xfrm>
              <a:off x="612" y="2478"/>
              <a:ext cx="774" cy="1316"/>
            </a:xfrm>
            <a:prstGeom prst="rect">
              <a:avLst/>
            </a:prstGeom>
            <a:noFill/>
          </p:spPr>
        </p:pic>
      </p:grpSp>
      <p:grpSp>
        <p:nvGrpSpPr>
          <p:cNvPr id="24" name="Group 16">
            <a:extLst>
              <a:ext uri="{FF2B5EF4-FFF2-40B4-BE49-F238E27FC236}">
                <a16:creationId xmlns:a16="http://schemas.microsoft.com/office/drawing/2014/main" id="{3D4CC56E-A830-4186-A9D8-44751380353F}"/>
              </a:ext>
            </a:extLst>
          </p:cNvPr>
          <p:cNvGrpSpPr>
            <a:grpSpLocks/>
          </p:cNvGrpSpPr>
          <p:nvPr/>
        </p:nvGrpSpPr>
        <p:grpSpPr bwMode="auto">
          <a:xfrm>
            <a:off x="1634139" y="3205547"/>
            <a:ext cx="3042665" cy="3269949"/>
            <a:chOff x="2200" y="2296"/>
            <a:chExt cx="1179" cy="1634"/>
          </a:xfrm>
        </p:grpSpPr>
        <p:sp>
          <p:nvSpPr>
            <p:cNvPr id="25" name="Rectangle 12">
              <a:extLst>
                <a:ext uri="{FF2B5EF4-FFF2-40B4-BE49-F238E27FC236}">
                  <a16:creationId xmlns:a16="http://schemas.microsoft.com/office/drawing/2014/main" id="{E408891A-72C5-4292-88F4-5ACC79B58C5B}"/>
                </a:ext>
              </a:extLst>
            </p:cNvPr>
            <p:cNvSpPr>
              <a:spLocks noChangeArrowheads="1"/>
            </p:cNvSpPr>
            <p:nvPr/>
          </p:nvSpPr>
          <p:spPr bwMode="auto">
            <a:xfrm>
              <a:off x="2200" y="2296"/>
              <a:ext cx="1179" cy="1634"/>
            </a:xfrm>
            <a:prstGeom prst="rect">
              <a:avLst/>
            </a:prstGeom>
            <a:gradFill rotWithShape="1">
              <a:gsLst>
                <a:gs pos="0">
                  <a:srgbClr val="FFCC00"/>
                </a:gs>
                <a:gs pos="100000">
                  <a:srgbClr val="FF0000"/>
                </a:gs>
              </a:gsLst>
              <a:lin ang="5400000" scaled="1"/>
            </a:gradFill>
            <a:ln w="9525">
              <a:solidFill>
                <a:schemeClr val="tx1"/>
              </a:solidFill>
              <a:miter lim="800000"/>
              <a:headEnd/>
              <a:tailEnd/>
            </a:ln>
            <a:effectLst/>
          </p:spPr>
          <p:txBody>
            <a:bodyPr wrap="none" anchor="ctr"/>
            <a:lstStyle/>
            <a:p>
              <a:endParaRPr lang="en-GB"/>
            </a:p>
          </p:txBody>
        </p:sp>
        <p:pic>
          <p:nvPicPr>
            <p:cNvPr id="26" name="Picture 13" descr="david_main_spray_bottle2a">
              <a:extLst>
                <a:ext uri="{FF2B5EF4-FFF2-40B4-BE49-F238E27FC236}">
                  <a16:creationId xmlns:a16="http://schemas.microsoft.com/office/drawing/2014/main" id="{ACF053D2-A5F3-43C7-B2F1-A2ED5E2020A8}"/>
                </a:ext>
              </a:extLst>
            </p:cNvPr>
            <p:cNvPicPr>
              <a:picLocks noChangeAspect="1" noChangeArrowheads="1"/>
            </p:cNvPicPr>
            <p:nvPr/>
          </p:nvPicPr>
          <p:blipFill>
            <a:blip r:embed="rId3" cstate="print">
              <a:clrChange>
                <a:clrFrom>
                  <a:srgbClr val="FEFEFF"/>
                </a:clrFrom>
                <a:clrTo>
                  <a:srgbClr val="FEFEFF">
                    <a:alpha val="0"/>
                  </a:srgbClr>
                </a:clrTo>
              </a:clrChange>
            </a:blip>
            <a:srcRect t="5998" r="68333" b="17421"/>
            <a:stretch>
              <a:fillRect/>
            </a:stretch>
          </p:blipFill>
          <p:spPr bwMode="auto">
            <a:xfrm>
              <a:off x="2427" y="2478"/>
              <a:ext cx="774" cy="1316"/>
            </a:xfrm>
            <a:prstGeom prst="rect">
              <a:avLst/>
            </a:prstGeom>
            <a:noFill/>
          </p:spPr>
        </p:pic>
      </p:grpSp>
    </p:spTree>
    <p:extLst>
      <p:ext uri="{BB962C8B-B14F-4D97-AF65-F5344CB8AC3E}">
        <p14:creationId xmlns:p14="http://schemas.microsoft.com/office/powerpoint/2010/main" val="3364551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0" name="Rectangle 76">
            <a:extLst>
              <a:ext uri="{FF2B5EF4-FFF2-40B4-BE49-F238E27FC236}">
                <a16:creationId xmlns:a16="http://schemas.microsoft.com/office/drawing/2014/main" id="{D57A997F-57D3-4F47-B77A-14DE76B50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Rectangle 78">
            <a:extLst>
              <a:ext uri="{FF2B5EF4-FFF2-40B4-BE49-F238E27FC236}">
                <a16:creationId xmlns:a16="http://schemas.microsoft.com/office/drawing/2014/main" id="{5B304EBC-E1F0-4042-84B1-65AD44AB1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Rectangle 80">
            <a:extLst>
              <a:ext uri="{FF2B5EF4-FFF2-40B4-BE49-F238E27FC236}">
                <a16:creationId xmlns:a16="http://schemas.microsoft.com/office/drawing/2014/main" id="{30F5971A-100F-43B9-AF60-FD95A592D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53" name="Group 82">
            <a:extLst>
              <a:ext uri="{FF2B5EF4-FFF2-40B4-BE49-F238E27FC236}">
                <a16:creationId xmlns:a16="http://schemas.microsoft.com/office/drawing/2014/main" id="{B34AA403-A228-4305-AE48-0FF5690E3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0254" name="Oval 83">
              <a:extLst>
                <a:ext uri="{FF2B5EF4-FFF2-40B4-BE49-F238E27FC236}">
                  <a16:creationId xmlns:a16="http://schemas.microsoft.com/office/drawing/2014/main" id="{CC81A8F5-59C9-487C-91CC-79BB6660B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255" name="Oval 84">
              <a:extLst>
                <a:ext uri="{FF2B5EF4-FFF2-40B4-BE49-F238E27FC236}">
                  <a16:creationId xmlns:a16="http://schemas.microsoft.com/office/drawing/2014/main" id="{782DF6B4-81CE-4086-A1B1-BE48BA8E2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10256" name="Rectangle 86">
            <a:extLst>
              <a:ext uri="{FF2B5EF4-FFF2-40B4-BE49-F238E27FC236}">
                <a16:creationId xmlns:a16="http://schemas.microsoft.com/office/drawing/2014/main" id="{400F3000-CB4D-4FB6-B179-7AAD84D5D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42" name="Picture 2" descr="Ready Player One Original Movie Poster (Tye Sheridan, Olivia Cooke ...">
            <a:extLst>
              <a:ext uri="{FF2B5EF4-FFF2-40B4-BE49-F238E27FC236}">
                <a16:creationId xmlns:a16="http://schemas.microsoft.com/office/drawing/2014/main" id="{093FC734-E877-4092-A6D6-9B0992F1948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477" r="-1" b="12990"/>
          <a:stretch/>
        </p:blipFill>
        <p:spPr bwMode="auto">
          <a:xfrm>
            <a:off x="2" y="10"/>
            <a:ext cx="3956041" cy="4257356"/>
          </a:xfrm>
          <a:prstGeom prst="rect">
            <a:avLst/>
          </a:prstGeom>
          <a:noFill/>
          <a:extLst>
            <a:ext uri="{909E8E84-426E-40DD-AFC4-6F175D3DCCD1}">
              <a14:hiddenFill xmlns:a14="http://schemas.microsoft.com/office/drawing/2010/main">
                <a:solidFill>
                  <a:srgbClr val="FFFFFF"/>
                </a:solidFill>
              </a14:hiddenFill>
            </a:ext>
          </a:extLst>
        </p:spPr>
      </p:pic>
      <p:sp>
        <p:nvSpPr>
          <p:cNvPr id="10257" name="Rectangle 88">
            <a:extLst>
              <a:ext uri="{FF2B5EF4-FFF2-40B4-BE49-F238E27FC236}">
                <a16:creationId xmlns:a16="http://schemas.microsoft.com/office/drawing/2014/main" id="{D1F217F8-3684-4D00-804B-D54A48567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59429"/>
            <a:ext cx="12192000" cy="25084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9A32AF-4FE3-49D1-B726-489AF66ACD45}"/>
              </a:ext>
            </a:extLst>
          </p:cNvPr>
          <p:cNvSpPr>
            <a:spLocks noGrp="1"/>
          </p:cNvSpPr>
          <p:nvPr>
            <p:ph type="title"/>
          </p:nvPr>
        </p:nvSpPr>
        <p:spPr>
          <a:xfrm>
            <a:off x="1051560" y="4355691"/>
            <a:ext cx="9081066" cy="1616295"/>
          </a:xfrm>
        </p:spPr>
        <p:txBody>
          <a:bodyPr vert="horz" lIns="91440" tIns="45720" rIns="91440" bIns="45720" rtlCol="0" anchor="b">
            <a:normAutofit/>
          </a:bodyPr>
          <a:lstStyle/>
          <a:p>
            <a:pPr>
              <a:lnSpc>
                <a:spcPct val="80000"/>
              </a:lnSpc>
            </a:pPr>
            <a:r>
              <a:rPr lang="en-US" sz="6600" kern="1200" cap="all" baseline="0">
                <a:blipFill dpi="0" rotWithShape="1">
                  <a:blip r:embed="rId4"/>
                  <a:srcRect/>
                  <a:tile tx="6350" ty="-127000" sx="65000" sy="64000" flip="none" algn="tl"/>
                </a:blipFill>
                <a:latin typeface="+mj-lt"/>
                <a:ea typeface="+mj-ea"/>
                <a:cs typeface="+mj-cs"/>
              </a:rPr>
              <a:t>Harmony</a:t>
            </a:r>
          </a:p>
        </p:txBody>
      </p:sp>
      <p:pic>
        <p:nvPicPr>
          <p:cNvPr id="10244" name="Picture 4" descr="The Matrix Vintage Movie Poster | French 1 panel (47x63) Original ...">
            <a:extLst>
              <a:ext uri="{FF2B5EF4-FFF2-40B4-BE49-F238E27FC236}">
                <a16:creationId xmlns:a16="http://schemas.microsoft.com/office/drawing/2014/main" id="{55EE5813-F5EF-43DF-89E6-9E29B2478D5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458" b="17954"/>
          <a:stretch/>
        </p:blipFill>
        <p:spPr bwMode="auto">
          <a:xfrm>
            <a:off x="4108217" y="10"/>
            <a:ext cx="3973423" cy="4261094"/>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O (2019) - Movie Posters (1 of 1)">
            <a:extLst>
              <a:ext uri="{FF2B5EF4-FFF2-40B4-BE49-F238E27FC236}">
                <a16:creationId xmlns:a16="http://schemas.microsoft.com/office/drawing/2014/main" id="{6ACB6541-1D48-4444-9289-607DE10E5AC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27335"/>
          <a:stretch/>
        </p:blipFill>
        <p:spPr bwMode="auto">
          <a:xfrm>
            <a:off x="8233814" y="10"/>
            <a:ext cx="3958184" cy="4261094"/>
          </a:xfrm>
          <a:prstGeom prst="rect">
            <a:avLst/>
          </a:prstGeom>
          <a:noFill/>
          <a:extLst>
            <a:ext uri="{909E8E84-426E-40DD-AFC4-6F175D3DCCD1}">
              <a14:hiddenFill xmlns:a14="http://schemas.microsoft.com/office/drawing/2010/main">
                <a:solidFill>
                  <a:srgbClr val="FFFFFF"/>
                </a:solidFill>
              </a14:hiddenFill>
            </a:ext>
          </a:extLst>
        </p:spPr>
      </p:pic>
      <p:grpSp>
        <p:nvGrpSpPr>
          <p:cNvPr id="10258" name="Group 90">
            <a:extLst>
              <a:ext uri="{FF2B5EF4-FFF2-40B4-BE49-F238E27FC236}">
                <a16:creationId xmlns:a16="http://schemas.microsoft.com/office/drawing/2014/main" id="{2CEE76BF-07C6-4367-B97B-6DC934BB89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92" name="Oval 91">
              <a:extLst>
                <a:ext uri="{FF2B5EF4-FFF2-40B4-BE49-F238E27FC236}">
                  <a16:creationId xmlns:a16="http://schemas.microsoft.com/office/drawing/2014/main" id="{95479CDE-C0E3-401E-8E81-9A0A24DB65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3" name="Oval 92">
              <a:extLst>
                <a:ext uri="{FF2B5EF4-FFF2-40B4-BE49-F238E27FC236}">
                  <a16:creationId xmlns:a16="http://schemas.microsoft.com/office/drawing/2014/main" id="{303F6F89-8406-4140-A320-A8BA08C4CD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550192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D57A997F-57D3-4F47-B77A-14DE76B50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5B304EBC-E1F0-4042-84B1-65AD44AB1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30F5971A-100F-43B9-AF60-FD95A592D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a:extLst>
              <a:ext uri="{FF2B5EF4-FFF2-40B4-BE49-F238E27FC236}">
                <a16:creationId xmlns:a16="http://schemas.microsoft.com/office/drawing/2014/main" id="{B34AA403-A228-4305-AE48-0FF5690E3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6" name="Oval 145">
              <a:extLst>
                <a:ext uri="{FF2B5EF4-FFF2-40B4-BE49-F238E27FC236}">
                  <a16:creationId xmlns:a16="http://schemas.microsoft.com/office/drawing/2014/main" id="{CC81A8F5-59C9-487C-91CC-79BB6660B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7" name="Oval 146">
              <a:extLst>
                <a:ext uri="{FF2B5EF4-FFF2-40B4-BE49-F238E27FC236}">
                  <a16:creationId xmlns:a16="http://schemas.microsoft.com/office/drawing/2014/main" id="{782DF6B4-81CE-4086-A1B1-BE48BA8E2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149" name="Rectangle 148">
            <a:extLst>
              <a:ext uri="{FF2B5EF4-FFF2-40B4-BE49-F238E27FC236}">
                <a16:creationId xmlns:a16="http://schemas.microsoft.com/office/drawing/2014/main" id="{400F3000-CB4D-4FB6-B179-7AAD84D5D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220" name="Picture 4" descr="Original Doctor Strange Movie Poster - Marvel - Benedict Cumberbatch">
            <a:extLst>
              <a:ext uri="{FF2B5EF4-FFF2-40B4-BE49-F238E27FC236}">
                <a16:creationId xmlns:a16="http://schemas.microsoft.com/office/drawing/2014/main" id="{AAE11B89-97B4-4A0F-B8E3-38FEDCEE231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949" r="-2" b="13946"/>
          <a:stretch/>
        </p:blipFill>
        <p:spPr bwMode="auto">
          <a:xfrm>
            <a:off x="2" y="10"/>
            <a:ext cx="3956041" cy="4257356"/>
          </a:xfrm>
          <a:prstGeom prst="rect">
            <a:avLst/>
          </a:prstGeom>
          <a:noFill/>
          <a:extLst>
            <a:ext uri="{909E8E84-426E-40DD-AFC4-6F175D3DCCD1}">
              <a14:hiddenFill xmlns:a14="http://schemas.microsoft.com/office/drawing/2010/main">
                <a:solidFill>
                  <a:srgbClr val="FFFFFF"/>
                </a:solidFill>
              </a14:hiddenFill>
            </a:ext>
          </a:extLst>
        </p:spPr>
      </p:pic>
      <p:sp>
        <p:nvSpPr>
          <p:cNvPr id="151" name="Rectangle 150">
            <a:extLst>
              <a:ext uri="{FF2B5EF4-FFF2-40B4-BE49-F238E27FC236}">
                <a16:creationId xmlns:a16="http://schemas.microsoft.com/office/drawing/2014/main" id="{D1F217F8-3684-4D00-804B-D54A48567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59429"/>
            <a:ext cx="12192000" cy="25084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9A32AF-4FE3-49D1-B726-489AF66ACD45}"/>
              </a:ext>
            </a:extLst>
          </p:cNvPr>
          <p:cNvSpPr>
            <a:spLocks noGrp="1"/>
          </p:cNvSpPr>
          <p:nvPr>
            <p:ph type="title"/>
          </p:nvPr>
        </p:nvSpPr>
        <p:spPr>
          <a:xfrm>
            <a:off x="1051560" y="4355691"/>
            <a:ext cx="9081066" cy="1616295"/>
          </a:xfrm>
        </p:spPr>
        <p:txBody>
          <a:bodyPr vert="horz" lIns="91440" tIns="45720" rIns="91440" bIns="45720" rtlCol="0" anchor="b">
            <a:normAutofit/>
          </a:bodyPr>
          <a:lstStyle/>
          <a:p>
            <a:pPr>
              <a:lnSpc>
                <a:spcPct val="80000"/>
              </a:lnSpc>
            </a:pPr>
            <a:r>
              <a:rPr lang="en-US" sz="6600" kern="1200" cap="all" baseline="0">
                <a:blipFill dpi="0" rotWithShape="1">
                  <a:blip r:embed="rId4"/>
                  <a:srcRect/>
                  <a:tile tx="6350" ty="-127000" sx="65000" sy="64000" flip="none" algn="tl"/>
                </a:blipFill>
                <a:latin typeface="+mj-lt"/>
                <a:ea typeface="+mj-ea"/>
                <a:cs typeface="+mj-cs"/>
              </a:rPr>
              <a:t>Contrast</a:t>
            </a:r>
          </a:p>
        </p:txBody>
      </p:sp>
      <p:pic>
        <p:nvPicPr>
          <p:cNvPr id="9222" name="Picture 6" descr="The Birds minimalist movie poster, strong contrast and striking ...">
            <a:extLst>
              <a:ext uri="{FF2B5EF4-FFF2-40B4-BE49-F238E27FC236}">
                <a16:creationId xmlns:a16="http://schemas.microsoft.com/office/drawing/2014/main" id="{274244D3-62ED-44AE-8895-2FD86BAA501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286" r="-3" b="26615"/>
          <a:stretch/>
        </p:blipFill>
        <p:spPr bwMode="auto">
          <a:xfrm>
            <a:off x="4108217" y="10"/>
            <a:ext cx="3973423" cy="426109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Blade Runner 2049 Original Movie Poster - Final Style - buy ...">
            <a:extLst>
              <a:ext uri="{FF2B5EF4-FFF2-40B4-BE49-F238E27FC236}">
                <a16:creationId xmlns:a16="http://schemas.microsoft.com/office/drawing/2014/main" id="{E03BEC4F-71DC-4899-B959-1278A20D5E8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52" b="27083"/>
          <a:stretch/>
        </p:blipFill>
        <p:spPr bwMode="auto">
          <a:xfrm>
            <a:off x="8233814" y="10"/>
            <a:ext cx="3958184" cy="4261094"/>
          </a:xfrm>
          <a:prstGeom prst="rect">
            <a:avLst/>
          </a:prstGeom>
          <a:noFill/>
          <a:extLst>
            <a:ext uri="{909E8E84-426E-40DD-AFC4-6F175D3DCCD1}">
              <a14:hiddenFill xmlns:a14="http://schemas.microsoft.com/office/drawing/2010/main">
                <a:solidFill>
                  <a:srgbClr val="FFFFFF"/>
                </a:solidFill>
              </a14:hiddenFill>
            </a:ext>
          </a:extLst>
        </p:spPr>
      </p:pic>
      <p:grpSp>
        <p:nvGrpSpPr>
          <p:cNvPr id="153" name="Group 152">
            <a:extLst>
              <a:ext uri="{FF2B5EF4-FFF2-40B4-BE49-F238E27FC236}">
                <a16:creationId xmlns:a16="http://schemas.microsoft.com/office/drawing/2014/main" id="{2CEE76BF-07C6-4367-B97B-6DC934BB89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154" name="Oval 153">
              <a:extLst>
                <a:ext uri="{FF2B5EF4-FFF2-40B4-BE49-F238E27FC236}">
                  <a16:creationId xmlns:a16="http://schemas.microsoft.com/office/drawing/2014/main" id="{95479CDE-C0E3-401E-8E81-9A0A24DB65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5" name="Oval 154">
              <a:extLst>
                <a:ext uri="{FF2B5EF4-FFF2-40B4-BE49-F238E27FC236}">
                  <a16:creationId xmlns:a16="http://schemas.microsoft.com/office/drawing/2014/main" id="{303F6F89-8406-4140-A320-A8BA08C4CD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285570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969C7-C602-4500-9DA2-34AEAC1F5357}"/>
              </a:ext>
            </a:extLst>
          </p:cNvPr>
          <p:cNvSpPr>
            <a:spLocks noGrp="1"/>
          </p:cNvSpPr>
          <p:nvPr>
            <p:ph type="title"/>
          </p:nvPr>
        </p:nvSpPr>
        <p:spPr/>
        <p:txBody>
          <a:bodyPr/>
          <a:lstStyle/>
          <a:p>
            <a:r>
              <a:rPr lang="en-GB"/>
              <a:t>Design Principles - Dominance</a:t>
            </a:r>
            <a:endParaRPr lang="en-GB" dirty="0"/>
          </a:p>
        </p:txBody>
      </p:sp>
      <p:sp>
        <p:nvSpPr>
          <p:cNvPr id="3" name="Content Placeholder 2">
            <a:extLst>
              <a:ext uri="{FF2B5EF4-FFF2-40B4-BE49-F238E27FC236}">
                <a16:creationId xmlns:a16="http://schemas.microsoft.com/office/drawing/2014/main" id="{210ECA93-4704-4E4E-AD46-C8BD258AAE42}"/>
              </a:ext>
            </a:extLst>
          </p:cNvPr>
          <p:cNvSpPr>
            <a:spLocks noGrp="1"/>
          </p:cNvSpPr>
          <p:nvPr>
            <p:ph idx="1"/>
          </p:nvPr>
        </p:nvSpPr>
        <p:spPr/>
        <p:txBody>
          <a:bodyPr>
            <a:normAutofit/>
          </a:bodyPr>
          <a:lstStyle/>
          <a:p>
            <a:r>
              <a:rPr lang="en-GB" sz="3600" dirty="0"/>
              <a:t>Dominance is created by taking one part of the layout (usually an image of the product, or the name of the product) and making it the most dominant thing on the page by increasing the size, or making other parts of the page smaller. You can also do this by changing the colours to create contrast.</a:t>
            </a:r>
          </a:p>
        </p:txBody>
      </p:sp>
    </p:spTree>
    <p:extLst>
      <p:ext uri="{BB962C8B-B14F-4D97-AF65-F5344CB8AC3E}">
        <p14:creationId xmlns:p14="http://schemas.microsoft.com/office/powerpoint/2010/main" val="1906229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57A997F-57D3-4F47-B77A-14DE76B50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B304EBC-E1F0-4042-84B1-65AD44AB1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0F5971A-100F-43B9-AF60-FD95A592D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B34AA403-A228-4305-AE48-0FF5690E3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8" name="Oval 17">
              <a:extLst>
                <a:ext uri="{FF2B5EF4-FFF2-40B4-BE49-F238E27FC236}">
                  <a16:creationId xmlns:a16="http://schemas.microsoft.com/office/drawing/2014/main" id="{CC81A8F5-59C9-487C-91CC-79BB6660B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782DF6B4-81CE-4086-A1B1-BE48BA8E2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21" name="Rectangle 20">
            <a:extLst>
              <a:ext uri="{FF2B5EF4-FFF2-40B4-BE49-F238E27FC236}">
                <a16:creationId xmlns:a16="http://schemas.microsoft.com/office/drawing/2014/main" id="{400F3000-CB4D-4FB6-B179-7AAD84D5D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6" descr="The contrast between Thor 1 and Ragnarok's teaser posters is ...">
            <a:extLst>
              <a:ext uri="{FF2B5EF4-FFF2-40B4-BE49-F238E27FC236}">
                <a16:creationId xmlns:a16="http://schemas.microsoft.com/office/drawing/2014/main" id="{5BB71958-A213-49FF-8AAF-C320D9CE637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01" r="28841" b="2"/>
          <a:stretch/>
        </p:blipFill>
        <p:spPr bwMode="auto">
          <a:xfrm>
            <a:off x="2" y="10"/>
            <a:ext cx="3956041" cy="4257356"/>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D1F217F8-3684-4D00-804B-D54A48567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59429"/>
            <a:ext cx="12192000" cy="25084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58935D-9304-406B-9245-F832A0BD8FB4}"/>
              </a:ext>
            </a:extLst>
          </p:cNvPr>
          <p:cNvSpPr>
            <a:spLocks noGrp="1"/>
          </p:cNvSpPr>
          <p:nvPr>
            <p:ph type="title"/>
          </p:nvPr>
        </p:nvSpPr>
        <p:spPr>
          <a:xfrm>
            <a:off x="1051560" y="4355691"/>
            <a:ext cx="9081066" cy="1616295"/>
          </a:xfrm>
        </p:spPr>
        <p:txBody>
          <a:bodyPr vert="horz" lIns="91440" tIns="45720" rIns="91440" bIns="45720" rtlCol="0" anchor="b">
            <a:normAutofit/>
          </a:bodyPr>
          <a:lstStyle/>
          <a:p>
            <a:pPr>
              <a:lnSpc>
                <a:spcPct val="80000"/>
              </a:lnSpc>
            </a:pPr>
            <a:r>
              <a:rPr lang="en-US" sz="6600" kern="1200" cap="all" baseline="0">
                <a:blipFill dpi="0" rotWithShape="1">
                  <a:blip r:embed="rId4"/>
                  <a:srcRect/>
                  <a:tile tx="6350" ty="-127000" sx="65000" sy="64000" flip="none" algn="tl"/>
                </a:blipFill>
                <a:latin typeface="+mj-lt"/>
                <a:ea typeface="+mj-ea"/>
                <a:cs typeface="+mj-cs"/>
              </a:rPr>
              <a:t>Dominance</a:t>
            </a:r>
          </a:p>
        </p:txBody>
      </p:sp>
      <p:pic>
        <p:nvPicPr>
          <p:cNvPr id="4" name="Picture 2" descr="104 Best Movies images | Movies, I movie, Good movies">
            <a:extLst>
              <a:ext uri="{FF2B5EF4-FFF2-40B4-BE49-F238E27FC236}">
                <a16:creationId xmlns:a16="http://schemas.microsoft.com/office/drawing/2014/main" id="{FB1A7A98-AB10-450F-994A-89AEC47A644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9153" r="-2" b="8450"/>
          <a:stretch/>
        </p:blipFill>
        <p:spPr bwMode="auto">
          <a:xfrm>
            <a:off x="4108217" y="10"/>
            <a:ext cx="3973423" cy="42610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oster Moonlight Movie 70 X 45 cm: Amazon.co.uk: Kitchen &amp; Home">
            <a:extLst>
              <a:ext uri="{FF2B5EF4-FFF2-40B4-BE49-F238E27FC236}">
                <a16:creationId xmlns:a16="http://schemas.microsoft.com/office/drawing/2014/main" id="{6DEE7E9C-69F3-46E1-B444-B7C4AF3DF4A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4542" b="22792"/>
          <a:stretch/>
        </p:blipFill>
        <p:spPr bwMode="auto">
          <a:xfrm>
            <a:off x="8233814" y="10"/>
            <a:ext cx="3958184" cy="4261094"/>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2CEE76BF-07C6-4367-B97B-6DC934BB89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26" name="Oval 25">
              <a:extLst>
                <a:ext uri="{FF2B5EF4-FFF2-40B4-BE49-F238E27FC236}">
                  <a16:creationId xmlns:a16="http://schemas.microsoft.com/office/drawing/2014/main" id="{95479CDE-C0E3-401E-8E81-9A0A24DB65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303F6F89-8406-4140-A320-A8BA08C4CD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229289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C5288-5C4B-4372-8B72-BEC9231FB3F8}"/>
              </a:ext>
            </a:extLst>
          </p:cNvPr>
          <p:cNvSpPr>
            <a:spLocks noGrp="1"/>
          </p:cNvSpPr>
          <p:nvPr>
            <p:ph type="title"/>
          </p:nvPr>
        </p:nvSpPr>
        <p:spPr/>
        <p:txBody>
          <a:bodyPr/>
          <a:lstStyle/>
          <a:p>
            <a:r>
              <a:rPr lang="en-GB" dirty="0"/>
              <a:t>Graphic Communication</a:t>
            </a:r>
          </a:p>
        </p:txBody>
      </p:sp>
      <p:sp>
        <p:nvSpPr>
          <p:cNvPr id="3" name="Content Placeholder 2">
            <a:extLst>
              <a:ext uri="{FF2B5EF4-FFF2-40B4-BE49-F238E27FC236}">
                <a16:creationId xmlns:a16="http://schemas.microsoft.com/office/drawing/2014/main" id="{8B26787E-A6E7-47CF-8F1E-741B8214AC86}"/>
              </a:ext>
            </a:extLst>
          </p:cNvPr>
          <p:cNvSpPr>
            <a:spLocks noGrp="1"/>
          </p:cNvSpPr>
          <p:nvPr>
            <p:ph idx="1"/>
          </p:nvPr>
        </p:nvSpPr>
        <p:spPr>
          <a:xfrm>
            <a:off x="1069848" y="2121408"/>
            <a:ext cx="10058400" cy="426483"/>
          </a:xfrm>
        </p:spPr>
        <p:txBody>
          <a:bodyPr>
            <a:noAutofit/>
          </a:bodyPr>
          <a:lstStyle/>
          <a:p>
            <a:pPr marL="0" indent="0">
              <a:buNone/>
            </a:pPr>
            <a:r>
              <a:rPr lang="en-GB" sz="1400" dirty="0"/>
              <a:t>This booklet is designed to give you an introduction to Desktop Publishing and by the end of it you will be able to produce one complete advertisement for a product of your choosing:</a:t>
            </a:r>
          </a:p>
        </p:txBody>
      </p:sp>
      <p:sp>
        <p:nvSpPr>
          <p:cNvPr id="4" name="Rectangle 3">
            <a:extLst>
              <a:ext uri="{FF2B5EF4-FFF2-40B4-BE49-F238E27FC236}">
                <a16:creationId xmlns:a16="http://schemas.microsoft.com/office/drawing/2014/main" id="{CE3E6C5B-1ADF-4BCF-AEFA-A55F373DC43A}"/>
              </a:ext>
            </a:extLst>
          </p:cNvPr>
          <p:cNvSpPr/>
          <p:nvPr/>
        </p:nvSpPr>
        <p:spPr>
          <a:xfrm>
            <a:off x="1069848" y="2651523"/>
            <a:ext cx="4700637" cy="2646878"/>
          </a:xfrm>
          <a:prstGeom prst="rect">
            <a:avLst/>
          </a:prstGeom>
        </p:spPr>
        <p:txBody>
          <a:bodyPr wrap="square">
            <a:spAutoFit/>
          </a:bodyPr>
          <a:lstStyle/>
          <a:p>
            <a:r>
              <a:rPr lang="en-GB" sz="1400" b="1" dirty="0"/>
              <a:t>Learning Intentions:</a:t>
            </a:r>
          </a:p>
          <a:p>
            <a:pPr>
              <a:buFontTx/>
              <a:buChar char="-"/>
            </a:pPr>
            <a:r>
              <a:rPr lang="en-GB" sz="1400" dirty="0"/>
              <a:t>You will have a basic knowledge of how to use the rule of thirds</a:t>
            </a:r>
          </a:p>
          <a:p>
            <a:pPr>
              <a:buFontTx/>
              <a:buChar char="-"/>
            </a:pPr>
            <a:r>
              <a:rPr lang="en-GB" sz="1400" dirty="0"/>
              <a:t>You will understand what </a:t>
            </a:r>
            <a:r>
              <a:rPr lang="en-GB" sz="1400" dirty="0" err="1"/>
              <a:t>flashbars</a:t>
            </a:r>
            <a:r>
              <a:rPr lang="en-GB" sz="1400" dirty="0"/>
              <a:t> are and how they enhance a design</a:t>
            </a:r>
          </a:p>
          <a:p>
            <a:pPr>
              <a:buFontTx/>
              <a:buChar char="-"/>
            </a:pPr>
            <a:r>
              <a:rPr lang="en-GB" sz="1400" dirty="0"/>
              <a:t>You will have a basic knowledge of colour theory, including the colour wheel and how to effectively use harmonising and contrasting colours</a:t>
            </a:r>
          </a:p>
          <a:p>
            <a:pPr>
              <a:buFontTx/>
              <a:buChar char="-"/>
            </a:pPr>
            <a:r>
              <a:rPr lang="en-GB" sz="1400" dirty="0"/>
              <a:t>You will understand what design principles are and be able to create two of the more easily understood principle, depth and dominance</a:t>
            </a:r>
          </a:p>
          <a:p>
            <a:pPr>
              <a:buFontTx/>
              <a:buChar char="-"/>
            </a:pPr>
            <a:endParaRPr lang="en-GB" sz="1200" dirty="0"/>
          </a:p>
        </p:txBody>
      </p:sp>
      <p:sp>
        <p:nvSpPr>
          <p:cNvPr id="5" name="Rectangle 4">
            <a:extLst>
              <a:ext uri="{FF2B5EF4-FFF2-40B4-BE49-F238E27FC236}">
                <a16:creationId xmlns:a16="http://schemas.microsoft.com/office/drawing/2014/main" id="{FCD6728F-16F9-45D5-8958-F4E38CCD48BE}"/>
              </a:ext>
            </a:extLst>
          </p:cNvPr>
          <p:cNvSpPr/>
          <p:nvPr/>
        </p:nvSpPr>
        <p:spPr>
          <a:xfrm>
            <a:off x="5770485" y="2654897"/>
            <a:ext cx="4700637" cy="2646878"/>
          </a:xfrm>
          <a:prstGeom prst="rect">
            <a:avLst/>
          </a:prstGeom>
        </p:spPr>
        <p:txBody>
          <a:bodyPr wrap="square">
            <a:spAutoFit/>
          </a:bodyPr>
          <a:lstStyle/>
          <a:p>
            <a:r>
              <a:rPr lang="en-GB" sz="1400" b="1" dirty="0"/>
              <a:t>Success Criteria:</a:t>
            </a:r>
          </a:p>
          <a:p>
            <a:pPr>
              <a:buFontTx/>
              <a:buChar char="-"/>
            </a:pPr>
            <a:r>
              <a:rPr lang="en-GB" sz="1400" dirty="0"/>
              <a:t>You will be able to identify the rule of thirds in existing advertisements</a:t>
            </a:r>
          </a:p>
          <a:p>
            <a:pPr>
              <a:buFontTx/>
              <a:buChar char="-"/>
            </a:pPr>
            <a:r>
              <a:rPr lang="en-GB" sz="1400" dirty="0"/>
              <a:t>You will be able to place a </a:t>
            </a:r>
            <a:r>
              <a:rPr lang="en-GB" sz="1400" dirty="0" err="1"/>
              <a:t>flashbar</a:t>
            </a:r>
            <a:r>
              <a:rPr lang="en-GB" sz="1400" dirty="0"/>
              <a:t> in an existing design</a:t>
            </a:r>
          </a:p>
          <a:p>
            <a:pPr>
              <a:buFontTx/>
              <a:buChar char="-"/>
            </a:pPr>
            <a:r>
              <a:rPr lang="en-GB" sz="1400" dirty="0"/>
              <a:t>You will be able to complete a colour wheel and answer questions regarding primary, secondary and tertiary colours</a:t>
            </a:r>
          </a:p>
          <a:p>
            <a:pPr>
              <a:buFontTx/>
              <a:buChar char="-"/>
            </a:pPr>
            <a:r>
              <a:rPr lang="en-GB" sz="1400" dirty="0"/>
              <a:t>You will understand what design principles are and be able to create two of the more easily understood principle, depth and dominance</a:t>
            </a:r>
          </a:p>
          <a:p>
            <a:pPr>
              <a:buFontTx/>
              <a:buChar char="-"/>
            </a:pPr>
            <a:endParaRPr lang="en-GB" sz="1200" dirty="0"/>
          </a:p>
        </p:txBody>
      </p:sp>
      <p:sp>
        <p:nvSpPr>
          <p:cNvPr id="7" name="Content Placeholder 2">
            <a:extLst>
              <a:ext uri="{FF2B5EF4-FFF2-40B4-BE49-F238E27FC236}">
                <a16:creationId xmlns:a16="http://schemas.microsoft.com/office/drawing/2014/main" id="{B88D8DE2-D3CF-42F3-B682-457BC8251D64}"/>
              </a:ext>
            </a:extLst>
          </p:cNvPr>
          <p:cNvSpPr txBox="1">
            <a:spLocks/>
          </p:cNvSpPr>
          <p:nvPr/>
        </p:nvSpPr>
        <p:spPr>
          <a:xfrm>
            <a:off x="1069848" y="5332581"/>
            <a:ext cx="10058400" cy="1385719"/>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GB" sz="1400" b="1" dirty="0"/>
              <a:t>Benchmarks:</a:t>
            </a:r>
          </a:p>
          <a:p>
            <a:pPr marL="0" indent="0">
              <a:buNone/>
            </a:pPr>
            <a:r>
              <a:rPr lang="en-GB" sz="1400" b="1" dirty="0"/>
              <a:t> TCH 2-11a - </a:t>
            </a:r>
            <a:r>
              <a:rPr lang="en-GB" sz="1400" dirty="0"/>
              <a:t>I can use a range of graphic techniques, manually and digitally, to communicate ideas, concepts or products, experimenting with the use of shape, colour and texture to enhance my work.</a:t>
            </a:r>
          </a:p>
        </p:txBody>
      </p:sp>
    </p:spTree>
    <p:extLst>
      <p:ext uri="{BB962C8B-B14F-4D97-AF65-F5344CB8AC3E}">
        <p14:creationId xmlns:p14="http://schemas.microsoft.com/office/powerpoint/2010/main" val="2264234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E3D80-B550-473B-A438-011261B03875}"/>
              </a:ext>
            </a:extLst>
          </p:cNvPr>
          <p:cNvSpPr>
            <a:spLocks noGrp="1"/>
          </p:cNvSpPr>
          <p:nvPr>
            <p:ph type="title"/>
          </p:nvPr>
        </p:nvSpPr>
        <p:spPr/>
        <p:txBody>
          <a:bodyPr/>
          <a:lstStyle/>
          <a:p>
            <a:r>
              <a:rPr lang="en-GB" dirty="0"/>
              <a:t>Design Principles - Depth</a:t>
            </a:r>
          </a:p>
        </p:txBody>
      </p:sp>
      <p:sp>
        <p:nvSpPr>
          <p:cNvPr id="3" name="Content Placeholder 2">
            <a:extLst>
              <a:ext uri="{FF2B5EF4-FFF2-40B4-BE49-F238E27FC236}">
                <a16:creationId xmlns:a16="http://schemas.microsoft.com/office/drawing/2014/main" id="{1B410DE6-7703-4AA5-BD62-9D06E36E29DD}"/>
              </a:ext>
            </a:extLst>
          </p:cNvPr>
          <p:cNvSpPr>
            <a:spLocks noGrp="1"/>
          </p:cNvSpPr>
          <p:nvPr>
            <p:ph idx="1"/>
          </p:nvPr>
        </p:nvSpPr>
        <p:spPr>
          <a:xfrm>
            <a:off x="1069848" y="2121408"/>
            <a:ext cx="5026152" cy="4050792"/>
          </a:xfrm>
        </p:spPr>
        <p:txBody>
          <a:bodyPr/>
          <a:lstStyle/>
          <a:p>
            <a:pPr marL="0" indent="0">
              <a:buNone/>
            </a:pPr>
            <a:r>
              <a:rPr lang="en-GB" dirty="0"/>
              <a:t>Depth occurs when you make a 2D display appear to be 3D by making some parts of the layout appear closer to the reader than others. This can be created by:</a:t>
            </a:r>
          </a:p>
          <a:p>
            <a:pPr>
              <a:buFontTx/>
              <a:buChar char="-"/>
            </a:pPr>
            <a:r>
              <a:rPr lang="en-GB" dirty="0"/>
              <a:t>Adding drop-shadows to elements of the page</a:t>
            </a:r>
          </a:p>
          <a:p>
            <a:pPr>
              <a:buFontTx/>
              <a:buChar char="-"/>
            </a:pPr>
            <a:r>
              <a:rPr lang="en-GB" dirty="0"/>
              <a:t>Making an image or title partially cover another element</a:t>
            </a:r>
          </a:p>
          <a:p>
            <a:pPr>
              <a:buFontTx/>
              <a:buChar char="-"/>
            </a:pPr>
            <a:r>
              <a:rPr lang="en-GB" dirty="0"/>
              <a:t>Add a flash bar behind the main image</a:t>
            </a:r>
          </a:p>
          <a:p>
            <a:pPr>
              <a:buFontTx/>
              <a:buChar char="-"/>
            </a:pPr>
            <a:r>
              <a:rPr lang="en-GB" dirty="0"/>
              <a:t>Use transparency</a:t>
            </a:r>
          </a:p>
          <a:p>
            <a:pPr>
              <a:buFontTx/>
              <a:buChar char="-"/>
            </a:pPr>
            <a:endParaRPr lang="en-GB" dirty="0"/>
          </a:p>
        </p:txBody>
      </p:sp>
      <p:sp>
        <p:nvSpPr>
          <p:cNvPr id="9" name="Rectangle 8">
            <a:extLst>
              <a:ext uri="{FF2B5EF4-FFF2-40B4-BE49-F238E27FC236}">
                <a16:creationId xmlns:a16="http://schemas.microsoft.com/office/drawing/2014/main" id="{6F06C537-CFD0-47C4-A5F2-F19446C30B99}"/>
              </a:ext>
            </a:extLst>
          </p:cNvPr>
          <p:cNvSpPr>
            <a:spLocks noChangeArrowheads="1"/>
          </p:cNvSpPr>
          <p:nvPr/>
        </p:nvSpPr>
        <p:spPr bwMode="auto">
          <a:xfrm>
            <a:off x="7208520" y="2093976"/>
            <a:ext cx="3329623" cy="3953928"/>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1" name="AutoShape 10">
            <a:extLst>
              <a:ext uri="{FF2B5EF4-FFF2-40B4-BE49-F238E27FC236}">
                <a16:creationId xmlns:a16="http://schemas.microsoft.com/office/drawing/2014/main" id="{01A425A7-2B16-4061-99EE-DF74A1B98748}"/>
              </a:ext>
            </a:extLst>
          </p:cNvPr>
          <p:cNvSpPr>
            <a:spLocks noChangeArrowheads="1"/>
          </p:cNvSpPr>
          <p:nvPr/>
        </p:nvSpPr>
        <p:spPr bwMode="auto">
          <a:xfrm rot="6097549">
            <a:off x="8386783" y="2272768"/>
            <a:ext cx="920336" cy="290755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99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11275" name="Picture 11">
            <a:extLst>
              <a:ext uri="{FF2B5EF4-FFF2-40B4-BE49-F238E27FC236}">
                <a16:creationId xmlns:a16="http://schemas.microsoft.com/office/drawing/2014/main" id="{8E2C3C3E-3031-41D8-9A6D-F349AF69F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065" t="1230" r="29059" b="4919"/>
          <a:stretch>
            <a:fillRect/>
          </a:stretch>
        </p:blipFill>
        <p:spPr bwMode="auto">
          <a:xfrm>
            <a:off x="7451793" y="2434686"/>
            <a:ext cx="2166148" cy="2830569"/>
          </a:xfrm>
          <a:prstGeom prst="rect">
            <a:avLst/>
          </a:prstGeom>
          <a:noFill/>
          <a:ln>
            <a:noFill/>
          </a:ln>
          <a:effectLst>
            <a:outerShdw blurRad="50800" dist="38100" dir="8100000" algn="tr" rotWithShape="0">
              <a:prstClr val="black">
                <a:alpha val="86000"/>
              </a:prstClr>
            </a:outerShdw>
          </a:effectLst>
          <a:extLst>
            <a:ext uri="{909E8E84-426E-40DD-AFC4-6F175D3DCCD1}">
              <a14:hiddenFill xmlns:a14="http://schemas.microsoft.com/office/drawing/2010/main">
                <a:solidFill>
                  <a:srgbClr val="666666"/>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12" name="Text Box 12">
            <a:extLst>
              <a:ext uri="{FF2B5EF4-FFF2-40B4-BE49-F238E27FC236}">
                <a16:creationId xmlns:a16="http://schemas.microsoft.com/office/drawing/2014/main" id="{5F8DC996-9E22-4417-8F3F-314DF70BFD98}"/>
              </a:ext>
            </a:extLst>
          </p:cNvPr>
          <p:cNvSpPr txBox="1">
            <a:spLocks noChangeArrowheads="1"/>
          </p:cNvSpPr>
          <p:nvPr/>
        </p:nvSpPr>
        <p:spPr bwMode="auto">
          <a:xfrm>
            <a:off x="9321775" y="4802226"/>
            <a:ext cx="1046370" cy="1069818"/>
          </a:xfrm>
          <a:prstGeom prst="rect">
            <a:avLst/>
          </a:prstGeom>
          <a:solidFill>
            <a:srgbClr val="9999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dirty="0" err="1">
                <a:ln>
                  <a:noFill/>
                </a:ln>
                <a:solidFill>
                  <a:srgbClr val="FFFFFF"/>
                </a:solidFill>
                <a:effectLst/>
                <a:latin typeface="Arial" panose="020B0604020202020204" pitchFamily="34" charset="0"/>
              </a:rPr>
              <a:t>Dfjhksjfh</a:t>
            </a:r>
            <a:r>
              <a:rPr kumimoji="0" lang="en-GB" altLang="en-US" sz="700" b="0" i="0" u="none" strike="noStrike" cap="none" normalizeH="0" baseline="0" dirty="0">
                <a:ln>
                  <a:noFill/>
                </a:ln>
                <a:solidFill>
                  <a:srgbClr val="FFFFFF"/>
                </a:solidFill>
                <a:effectLst/>
                <a:latin typeface="Arial" panose="020B0604020202020204" pitchFamily="34" charset="0"/>
              </a:rPr>
              <a:t> </a:t>
            </a:r>
            <a:r>
              <a:rPr kumimoji="0" lang="en-GB" altLang="en-US" sz="700" b="0" i="0" u="none" strike="noStrike" cap="none" normalizeH="0" baseline="0" dirty="0" err="1">
                <a:ln>
                  <a:noFill/>
                </a:ln>
                <a:solidFill>
                  <a:srgbClr val="FFFFFF"/>
                </a:solidFill>
                <a:effectLst/>
                <a:latin typeface="Arial" panose="020B0604020202020204" pitchFamily="34" charset="0"/>
              </a:rPr>
              <a:t>akshkjdfh</a:t>
            </a:r>
            <a:r>
              <a:rPr kumimoji="0" lang="en-GB" altLang="en-US" sz="700" b="0" i="0" u="none" strike="noStrike" cap="none" normalizeH="0" baseline="0" dirty="0">
                <a:ln>
                  <a:noFill/>
                </a:ln>
                <a:solidFill>
                  <a:srgbClr val="FFFFFF"/>
                </a:solidFill>
                <a:effectLst/>
                <a:latin typeface="Arial" panose="020B0604020202020204" pitchFamily="34" charset="0"/>
              </a:rPr>
              <a:t> </a:t>
            </a:r>
            <a:r>
              <a:rPr kumimoji="0" lang="en-GB" altLang="en-US" sz="700" b="0" i="0" u="none" strike="noStrike" cap="none" normalizeH="0" baseline="0" dirty="0" err="1">
                <a:ln>
                  <a:noFill/>
                </a:ln>
                <a:solidFill>
                  <a:srgbClr val="FFFFFF"/>
                </a:solidFill>
                <a:effectLst/>
                <a:latin typeface="Arial" panose="020B0604020202020204" pitchFamily="34" charset="0"/>
              </a:rPr>
              <a:t>fkjahdsk</a:t>
            </a:r>
            <a:r>
              <a:rPr kumimoji="0" lang="en-GB" altLang="en-US" sz="700" b="0" i="0" u="none" strike="noStrike" cap="none" normalizeH="0" baseline="0" dirty="0">
                <a:ln>
                  <a:noFill/>
                </a:ln>
                <a:solidFill>
                  <a:srgbClr val="FFFFFF"/>
                </a:solidFill>
                <a:effectLst/>
                <a:latin typeface="Arial" panose="020B0604020202020204" pitchFamily="34" charset="0"/>
              </a:rPr>
              <a:t> </a:t>
            </a:r>
            <a:r>
              <a:rPr kumimoji="0" lang="en-GB" altLang="en-US" sz="700" b="0" i="0" u="none" strike="noStrike" cap="none" normalizeH="0" baseline="0" dirty="0" err="1">
                <a:ln>
                  <a:noFill/>
                </a:ln>
                <a:solidFill>
                  <a:srgbClr val="FFFFFF"/>
                </a:solidFill>
                <a:effectLst/>
                <a:latin typeface="Arial" panose="020B0604020202020204" pitchFamily="34" charset="0"/>
              </a:rPr>
              <a:t>askdjhasdf</a:t>
            </a:r>
            <a:r>
              <a:rPr kumimoji="0" lang="en-GB" altLang="en-US" sz="700" b="0" i="0" u="none" strike="noStrike" cap="none" normalizeH="0" baseline="0" dirty="0">
                <a:ln>
                  <a:noFill/>
                </a:ln>
                <a:solidFill>
                  <a:srgbClr val="FFFFFF"/>
                </a:solidFill>
                <a:effectLst/>
                <a:latin typeface="Arial" panose="020B0604020202020204" pitchFamily="34" charset="0"/>
              </a:rPr>
              <a:t> </a:t>
            </a:r>
            <a:r>
              <a:rPr kumimoji="0" lang="en-GB" altLang="en-US" sz="700" b="0" i="0" u="none" strike="noStrike" cap="none" normalizeH="0" baseline="0" dirty="0" err="1">
                <a:ln>
                  <a:noFill/>
                </a:ln>
                <a:solidFill>
                  <a:srgbClr val="FFFFFF"/>
                </a:solidFill>
                <a:effectLst/>
                <a:latin typeface="Arial" panose="020B0604020202020204" pitchFamily="34" charset="0"/>
              </a:rPr>
              <a:t>ajkhadfam</a:t>
            </a:r>
            <a:r>
              <a:rPr kumimoji="0" lang="en-GB" altLang="en-US" sz="700" b="0" i="0" u="none" strike="noStrike" cap="none" normalizeH="0" baseline="0" dirty="0">
                <a:ln>
                  <a:noFill/>
                </a:ln>
                <a:solidFill>
                  <a:srgbClr val="FFFFFF"/>
                </a:solidFill>
                <a:effectLst/>
                <a:latin typeface="Arial" panose="020B0604020202020204" pitchFamily="34" charset="0"/>
              </a:rPr>
              <a:t> </a:t>
            </a:r>
            <a:r>
              <a:rPr kumimoji="0" lang="en-GB" altLang="en-US" sz="700" b="0" i="0" u="none" strike="noStrike" cap="none" normalizeH="0" baseline="0" dirty="0" err="1">
                <a:ln>
                  <a:noFill/>
                </a:ln>
                <a:solidFill>
                  <a:srgbClr val="FFFFFF"/>
                </a:solidFill>
                <a:effectLst/>
                <a:latin typeface="Arial" panose="020B0604020202020204" pitchFamily="34" charset="0"/>
              </a:rPr>
              <a:t>sdkjhaf</a:t>
            </a:r>
            <a:r>
              <a:rPr kumimoji="0" lang="en-GB" altLang="en-US" sz="700" b="0" i="0" u="none" strike="noStrike" cap="none" normalizeH="0" baseline="0" dirty="0">
                <a:ln>
                  <a:noFill/>
                </a:ln>
                <a:solidFill>
                  <a:srgbClr val="FFFFFF"/>
                </a:solidFill>
                <a:effectLst/>
                <a:latin typeface="Arial" panose="020B0604020202020204" pitchFamily="34" charset="0"/>
              </a:rPr>
              <a:t> </a:t>
            </a:r>
            <a:r>
              <a:rPr kumimoji="0" lang="en-GB" altLang="en-US" sz="700" b="0" i="0" u="none" strike="noStrike" cap="none" normalizeH="0" baseline="0" dirty="0" err="1">
                <a:ln>
                  <a:noFill/>
                </a:ln>
                <a:solidFill>
                  <a:srgbClr val="FFFFFF"/>
                </a:solidFill>
                <a:effectLst/>
                <a:latin typeface="Arial" panose="020B0604020202020204" pitchFamily="34" charset="0"/>
              </a:rPr>
              <a:t>ajfbmn</a:t>
            </a:r>
            <a:r>
              <a:rPr kumimoji="0" lang="en-GB" altLang="en-US" sz="700" b="0" i="0" u="none" strike="noStrike" cap="none" normalizeH="0" baseline="0" dirty="0">
                <a:ln>
                  <a:noFill/>
                </a:ln>
                <a:solidFill>
                  <a:srgbClr val="FFFFFF"/>
                </a:solidFill>
                <a:effectLst/>
                <a:latin typeface="Arial" panose="020B0604020202020204" pitchFamily="34" charset="0"/>
              </a:rPr>
              <a:t> </a:t>
            </a:r>
            <a:r>
              <a:rPr kumimoji="0" lang="en-GB" altLang="en-US" sz="700" b="0" i="0" u="none" strike="noStrike" cap="none" normalizeH="0" baseline="0" dirty="0" err="1">
                <a:ln>
                  <a:noFill/>
                </a:ln>
                <a:solidFill>
                  <a:srgbClr val="FFFFFF"/>
                </a:solidFill>
                <a:effectLst/>
                <a:latin typeface="Arial" panose="020B0604020202020204" pitchFamily="34" charset="0"/>
              </a:rPr>
              <a:t>asfdja</a:t>
            </a:r>
            <a:r>
              <a:rPr kumimoji="0" lang="en-GB" altLang="en-US" sz="700" b="0" i="0" u="none" strike="noStrike" cap="none" normalizeH="0" baseline="0" dirty="0">
                <a:ln>
                  <a:noFill/>
                </a:ln>
                <a:solidFill>
                  <a:srgbClr val="FFFFFF"/>
                </a:solidFill>
                <a:effectLst/>
                <a:latin typeface="Arial" panose="020B0604020202020204" pitchFamily="34" charset="0"/>
              </a:rPr>
              <a:t> </a:t>
            </a:r>
            <a:r>
              <a:rPr kumimoji="0" lang="en-GB" altLang="en-US" sz="700" b="0" i="0" u="none" strike="noStrike" cap="none" normalizeH="0" baseline="0" dirty="0" err="1">
                <a:ln>
                  <a:noFill/>
                </a:ln>
                <a:solidFill>
                  <a:srgbClr val="FFFFFF"/>
                </a:solidFill>
                <a:effectLst/>
                <a:latin typeface="Arial" panose="020B0604020202020204" pitchFamily="34" charset="0"/>
              </a:rPr>
              <a:t>dkjasnd</a:t>
            </a:r>
            <a:r>
              <a:rPr kumimoji="0" lang="en-GB" altLang="en-US" sz="700" b="0" i="0" u="none" strike="noStrike" cap="none" normalizeH="0" baseline="0" dirty="0">
                <a:ln>
                  <a:noFill/>
                </a:ln>
                <a:solidFill>
                  <a:srgbClr val="FFFFFF"/>
                </a:solidFill>
                <a:effectLst/>
                <a:latin typeface="Arial" panose="020B0604020202020204" pitchFamily="34" charset="0"/>
              </a:rPr>
              <a:t> </a:t>
            </a:r>
            <a:r>
              <a:rPr kumimoji="0" lang="en-GB" altLang="en-US" sz="700" b="0" i="0" u="none" strike="noStrike" cap="none" normalizeH="0" baseline="0" dirty="0" err="1">
                <a:ln>
                  <a:noFill/>
                </a:ln>
                <a:solidFill>
                  <a:srgbClr val="FFFFFF"/>
                </a:solidFill>
                <a:effectLst/>
                <a:latin typeface="Arial" panose="020B0604020202020204" pitchFamily="34" charset="0"/>
              </a:rPr>
              <a:t>kjhad</a:t>
            </a:r>
            <a:r>
              <a:rPr kumimoji="0" lang="en-GB" altLang="en-US" sz="700" b="0" i="0" u="none" strike="noStrike" cap="none" normalizeH="0" baseline="0" dirty="0">
                <a:ln>
                  <a:noFill/>
                </a:ln>
                <a:solidFill>
                  <a:srgbClr val="FFFFFF"/>
                </a:solidFill>
                <a:effectLst/>
                <a:latin typeface="Arial" panose="020B0604020202020204" pitchFamily="34" charset="0"/>
              </a:rPr>
              <a:t> </a:t>
            </a:r>
            <a:r>
              <a:rPr kumimoji="0" lang="en-GB" altLang="en-US" sz="700" b="0" i="0" u="none" strike="noStrike" cap="none" normalizeH="0" baseline="0" dirty="0" err="1">
                <a:ln>
                  <a:noFill/>
                </a:ln>
                <a:solidFill>
                  <a:srgbClr val="FFFFFF"/>
                </a:solidFill>
                <a:effectLst/>
                <a:latin typeface="Arial" panose="020B0604020202020204" pitchFamily="34" charset="0"/>
              </a:rPr>
              <a:t>jhaf</a:t>
            </a:r>
            <a:r>
              <a:rPr kumimoji="0" lang="en-GB" altLang="en-US" sz="700" b="0" i="0" u="none" strike="noStrike" cap="none" normalizeH="0" baseline="0" dirty="0">
                <a:ln>
                  <a:noFill/>
                </a:ln>
                <a:solidFill>
                  <a:srgbClr val="FFFFFF"/>
                </a:solidFill>
                <a:effectLst/>
                <a:latin typeface="Arial" panose="020B0604020202020204" pitchFamily="34" charset="0"/>
              </a:rPr>
              <a:t> </a:t>
            </a:r>
            <a:r>
              <a:rPr kumimoji="0" lang="en-GB" altLang="en-US" sz="700" b="0" i="0" u="none" strike="noStrike" cap="none" normalizeH="0" baseline="0" dirty="0" err="1">
                <a:ln>
                  <a:noFill/>
                </a:ln>
                <a:solidFill>
                  <a:srgbClr val="FFFFFF"/>
                </a:solidFill>
                <a:effectLst/>
                <a:latin typeface="Arial" panose="020B0604020202020204" pitchFamily="34" charset="0"/>
              </a:rPr>
              <a:t>jamn</a:t>
            </a:r>
            <a:r>
              <a:rPr kumimoji="0" lang="en-GB" altLang="en-US" sz="700" b="0" i="0" u="none" strike="noStrike" cap="none" normalizeH="0" baseline="0" dirty="0">
                <a:ln>
                  <a:noFill/>
                </a:ln>
                <a:solidFill>
                  <a:srgbClr val="FFFFFF"/>
                </a:solidFill>
                <a:effectLst/>
                <a:latin typeface="Arial" panose="020B0604020202020204" pitchFamily="34" charset="0"/>
              </a:rPr>
              <a:t> </a:t>
            </a:r>
            <a:r>
              <a:rPr kumimoji="0" lang="en-GB" altLang="en-US" sz="700" b="0" i="0" u="none" strike="noStrike" cap="none" normalizeH="0" baseline="0" dirty="0" err="1">
                <a:ln>
                  <a:noFill/>
                </a:ln>
                <a:solidFill>
                  <a:srgbClr val="FFFFFF"/>
                </a:solidFill>
                <a:effectLst/>
                <a:latin typeface="Arial" panose="020B0604020202020204" pitchFamily="34" charset="0"/>
              </a:rPr>
              <a:t>kjfmns</a:t>
            </a:r>
            <a:r>
              <a:rPr kumimoji="0" lang="en-GB" altLang="en-US" sz="700" b="0" i="0" u="none" strike="noStrike" cap="none" normalizeH="0" baseline="0" dirty="0">
                <a:ln>
                  <a:noFill/>
                </a:ln>
                <a:solidFill>
                  <a:srgbClr val="FFFFFF"/>
                </a:solidFill>
                <a:effectLst/>
                <a:latin typeface="Arial" panose="020B0604020202020204" pitchFamily="34" charset="0"/>
              </a:rPr>
              <a:t> </a:t>
            </a:r>
            <a:r>
              <a:rPr kumimoji="0" lang="en-GB" altLang="en-US" sz="700" b="0" i="0" u="none" strike="noStrike" cap="none" normalizeH="0" baseline="0" dirty="0" err="1">
                <a:ln>
                  <a:noFill/>
                </a:ln>
                <a:solidFill>
                  <a:srgbClr val="FFFFFF"/>
                </a:solidFill>
                <a:effectLst/>
                <a:latin typeface="Arial" panose="020B0604020202020204" pitchFamily="34" charset="0"/>
              </a:rPr>
              <a:t>djabsdm</a:t>
            </a:r>
            <a:r>
              <a:rPr kumimoji="0" lang="en-GB" altLang="en-US" sz="700" b="0" i="0" u="none" strike="noStrike" cap="none" normalizeH="0" baseline="0" dirty="0">
                <a:ln>
                  <a:noFill/>
                </a:ln>
                <a:solidFill>
                  <a:srgbClr val="FFFFFF"/>
                </a:solidFill>
                <a:effectLst/>
                <a:latin typeface="Arial" panose="020B0604020202020204" pitchFamily="34" charset="0"/>
              </a:rPr>
              <a:t> </a:t>
            </a:r>
            <a:r>
              <a:rPr kumimoji="0" lang="en-GB" altLang="en-US" sz="700" b="0" i="0" u="none" strike="noStrike" cap="none" normalizeH="0" baseline="0" dirty="0" err="1">
                <a:ln>
                  <a:noFill/>
                </a:ln>
                <a:solidFill>
                  <a:srgbClr val="FFFFFF"/>
                </a:solidFill>
                <a:effectLst/>
                <a:latin typeface="Arial" panose="020B0604020202020204" pitchFamily="34" charset="0"/>
              </a:rPr>
              <a:t>fkjasdmfn</a:t>
            </a:r>
            <a:r>
              <a:rPr kumimoji="0" lang="en-GB" altLang="en-US" sz="700" b="0" i="0" u="none" strike="noStrike" cap="none" normalizeH="0" baseline="0" dirty="0">
                <a:ln>
                  <a:noFill/>
                </a:ln>
                <a:solidFill>
                  <a:srgbClr val="FFFFFF"/>
                </a:solidFill>
                <a:effectLst/>
                <a:latin typeface="Arial" panose="020B0604020202020204" pitchFamily="34" charset="0"/>
              </a:rPr>
              <a:t> </a:t>
            </a:r>
            <a:r>
              <a:rPr kumimoji="0" lang="en-GB" altLang="en-US" sz="700" b="0" i="0" u="none" strike="noStrike" cap="none" normalizeH="0" baseline="0" dirty="0" err="1">
                <a:ln>
                  <a:noFill/>
                </a:ln>
                <a:solidFill>
                  <a:srgbClr val="FFFFFF"/>
                </a:solidFill>
                <a:effectLst/>
                <a:latin typeface="Arial" panose="020B0604020202020204" pitchFamily="34" charset="0"/>
              </a:rPr>
              <a:t>kjasf</a:t>
            </a:r>
            <a:r>
              <a:rPr kumimoji="0" lang="en-GB" altLang="en-US" sz="700" b="0" i="0" u="none" strike="noStrike" cap="none" normalizeH="0" baseline="0" dirty="0">
                <a:ln>
                  <a:noFill/>
                </a:ln>
                <a:solidFill>
                  <a:srgbClr val="FFFFFF"/>
                </a:solidFill>
                <a:effectLst/>
                <a:latin typeface="Arial" panose="020B0604020202020204" pitchFamily="34" charset="0"/>
              </a:rPr>
              <a:t> </a:t>
            </a:r>
            <a:r>
              <a:rPr kumimoji="0" lang="en-GB" altLang="en-US" sz="700" b="0" i="0" u="none" strike="noStrike" cap="none" normalizeH="0" baseline="0" dirty="0" err="1">
                <a:ln>
                  <a:noFill/>
                </a:ln>
                <a:solidFill>
                  <a:srgbClr val="FFFFFF"/>
                </a:solidFill>
                <a:effectLst/>
                <a:latin typeface="Arial" panose="020B0604020202020204" pitchFamily="34" charset="0"/>
              </a:rPr>
              <a:t>kjabfs</a:t>
            </a:r>
            <a:r>
              <a:rPr kumimoji="0" lang="en-GB" altLang="en-US" sz="700" b="0" i="0" u="none" strike="noStrike" cap="none" normalizeH="0" baseline="0" dirty="0">
                <a:ln>
                  <a:noFill/>
                </a:ln>
                <a:solidFill>
                  <a:srgbClr val="FFFFFF"/>
                </a:solidFill>
                <a:effectLst/>
                <a:latin typeface="Arial" panose="020B0604020202020204" pitchFamily="34" charset="0"/>
              </a:rPr>
              <a:t> </a:t>
            </a:r>
            <a:r>
              <a:rPr kumimoji="0" lang="en-GB" altLang="en-US" sz="700" b="0" i="0" u="none" strike="noStrike" cap="none" normalizeH="0" baseline="0" dirty="0" err="1">
                <a:ln>
                  <a:noFill/>
                </a:ln>
                <a:solidFill>
                  <a:srgbClr val="FFFFFF"/>
                </a:solidFill>
                <a:effectLst/>
                <a:latin typeface="Arial" panose="020B0604020202020204" pitchFamily="34" charset="0"/>
              </a:rPr>
              <a:t>akfjbmasn</a:t>
            </a:r>
            <a:r>
              <a:rPr kumimoji="0" lang="en-GB" altLang="en-US" sz="700" b="0" i="0" u="none" strike="noStrike" cap="none" normalizeH="0" baseline="0" dirty="0">
                <a:ln>
                  <a:noFill/>
                </a:ln>
                <a:solidFill>
                  <a:srgbClr val="FFFFFF"/>
                </a:solidFill>
                <a:effectLst/>
                <a:latin typeface="Arial" panose="020B0604020202020204" pitchFamily="34" charset="0"/>
              </a:rPr>
              <a:t> </a:t>
            </a:r>
            <a:r>
              <a:rPr kumimoji="0" lang="en-GB" altLang="en-US" sz="700" b="0" i="0" u="none" strike="noStrike" cap="none" normalizeH="0" baseline="0" dirty="0" err="1">
                <a:ln>
                  <a:noFill/>
                </a:ln>
                <a:solidFill>
                  <a:srgbClr val="FFFFFF"/>
                </a:solidFill>
                <a:effectLst/>
                <a:latin typeface="Arial" panose="020B0604020202020204" pitchFamily="34" charset="0"/>
              </a:rPr>
              <a:t>jasdm</a:t>
            </a:r>
            <a:r>
              <a:rPr kumimoji="0" lang="en-GB" altLang="en-US" sz="700" b="0" i="0" u="none" strike="noStrike" cap="none" normalizeH="0" baseline="0" dirty="0">
                <a:ln>
                  <a:noFill/>
                </a:ln>
                <a:solidFill>
                  <a:srgbClr val="FFFFFF"/>
                </a:solidFill>
                <a:effectLst/>
                <a:latin typeface="Arial" panose="020B0604020202020204" pitchFamily="34" charset="0"/>
              </a:rPr>
              <a:t> </a:t>
            </a:r>
            <a:r>
              <a:rPr kumimoji="0" lang="en-GB" altLang="en-US" sz="700" b="0" i="0" u="none" strike="noStrike" cap="none" normalizeH="0" baseline="0" dirty="0" err="1">
                <a:ln>
                  <a:noFill/>
                </a:ln>
                <a:solidFill>
                  <a:srgbClr val="FFFFFF"/>
                </a:solidFill>
                <a:effectLst/>
                <a:latin typeface="Arial" panose="020B0604020202020204" pitchFamily="34" charset="0"/>
              </a:rPr>
              <a:t>asdkjbd</a:t>
            </a:r>
            <a:r>
              <a:rPr kumimoji="0" lang="en-GB" altLang="en-US" sz="700" b="0" i="0" u="none" strike="noStrike" cap="none" normalizeH="0" baseline="0" dirty="0">
                <a:ln>
                  <a:noFill/>
                </a:ln>
                <a:solidFill>
                  <a:srgbClr val="FFFFFF"/>
                </a:solidFill>
                <a:effectLst/>
                <a:latin typeface="Arial" panose="020B0604020202020204" pitchFamily="34" charset="0"/>
              </a:rPr>
              <a:t> </a:t>
            </a:r>
            <a:r>
              <a:rPr kumimoji="0" lang="en-GB" altLang="en-US" sz="700" b="0" i="0" u="none" strike="noStrike" cap="none" normalizeH="0" baseline="0" dirty="0" err="1">
                <a:ln>
                  <a:noFill/>
                </a:ln>
                <a:solidFill>
                  <a:srgbClr val="FFFFFF"/>
                </a:solidFill>
                <a:effectLst/>
                <a:latin typeface="Arial" panose="020B0604020202020204" pitchFamily="34" charset="0"/>
              </a:rPr>
              <a:t>afkjbdn</a:t>
            </a:r>
            <a:r>
              <a:rPr kumimoji="0" lang="en-GB" altLang="en-US" sz="700" b="0" i="0" u="none" strike="noStrike" cap="none" normalizeH="0" baseline="0" dirty="0">
                <a:ln>
                  <a:noFill/>
                </a:ln>
                <a:solidFill>
                  <a:srgbClr val="FFFFFF"/>
                </a:solidFill>
                <a:effectLst/>
                <a:latin typeface="Arial" panose="020B0604020202020204" pitchFamily="34" charset="0"/>
              </a:rPr>
              <a:t> </a:t>
            </a:r>
            <a:r>
              <a:rPr kumimoji="0" lang="en-GB" altLang="en-US" sz="700" b="0" i="0" u="none" strike="noStrike" cap="none" normalizeH="0" baseline="0" dirty="0" err="1">
                <a:ln>
                  <a:noFill/>
                </a:ln>
                <a:solidFill>
                  <a:srgbClr val="FFFFFF"/>
                </a:solidFill>
                <a:effectLst/>
                <a:latin typeface="Arial" panose="020B0604020202020204" pitchFamily="34" charset="0"/>
              </a:rPr>
              <a:t>adkja</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3" name="Text Box 13">
            <a:extLst>
              <a:ext uri="{FF2B5EF4-FFF2-40B4-BE49-F238E27FC236}">
                <a16:creationId xmlns:a16="http://schemas.microsoft.com/office/drawing/2014/main" id="{B1A8B8B8-90FB-474A-B3B0-5ED97E15BE09}"/>
              </a:ext>
            </a:extLst>
          </p:cNvPr>
          <p:cNvSpPr txBox="1">
            <a:spLocks noChangeArrowheads="1"/>
          </p:cNvSpPr>
          <p:nvPr/>
        </p:nvSpPr>
        <p:spPr bwMode="auto">
          <a:xfrm>
            <a:off x="7393172" y="5279980"/>
            <a:ext cx="1752742" cy="706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Arial" panose="020B0604020202020204" pitchFamily="34" charset="0"/>
              </a:rPr>
              <a:t>Store your books in style!</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
        <p:nvSpPr>
          <p:cNvPr id="10" name="WordArt 9">
            <a:extLst>
              <a:ext uri="{FF2B5EF4-FFF2-40B4-BE49-F238E27FC236}">
                <a16:creationId xmlns:a16="http://schemas.microsoft.com/office/drawing/2014/main" id="{0D01F31F-DF24-44CC-9503-807B858A1D72}"/>
              </a:ext>
            </a:extLst>
          </p:cNvPr>
          <p:cNvSpPr>
            <a:spLocks noChangeArrowheads="1" noChangeShapeType="1" noTextEdit="1"/>
          </p:cNvSpPr>
          <p:nvPr/>
        </p:nvSpPr>
        <p:spPr bwMode="auto">
          <a:xfrm>
            <a:off x="7451793" y="2305008"/>
            <a:ext cx="2916352" cy="339997"/>
          </a:xfrm>
          <a:prstGeom prst="rect">
            <a:avLst/>
          </a:prstGeom>
          <a:effectLst>
            <a:outerShdw blurRad="50800" dist="38100" dir="8100000" algn="tr" rotWithShape="0">
              <a:prstClr val="black">
                <a:alpha val="50000"/>
              </a:prstClr>
            </a:outerShdw>
          </a:effectLst>
        </p:spPr>
        <p:txBody>
          <a:bodyPr wrap="none" fromWordArt="1">
            <a:prstTxWarp prst="textPlain">
              <a:avLst>
                <a:gd name="adj" fmla="val 50000"/>
              </a:avLst>
            </a:prstTxWarp>
          </a:bodyPr>
          <a:lstStyle/>
          <a:p>
            <a:pPr algn="ctr" rtl="0">
              <a:buNone/>
            </a:pPr>
            <a:r>
              <a:rPr lang="en-GB" sz="3600" b="1" kern="10" spc="0" dirty="0">
                <a:ln w="889">
                  <a:solidFill>
                    <a:srgbClr val="548DD4">
                      <a:alpha val="60001"/>
                    </a:srgbClr>
                  </a:solidFill>
                  <a:round/>
                  <a:headEnd/>
                  <a:tailEnd/>
                </a:ln>
                <a:gradFill rotWithShape="0">
                  <a:gsLst>
                    <a:gs pos="0">
                      <a:srgbClr val="548DD4"/>
                    </a:gs>
                    <a:gs pos="50000">
                      <a:srgbClr val="548DD4">
                        <a:gamma/>
                        <a:tint val="0"/>
                        <a:invGamma/>
                      </a:srgbClr>
                    </a:gs>
                    <a:gs pos="100000">
                      <a:srgbClr val="548DD4"/>
                    </a:gs>
                  </a:gsLst>
                  <a:lin ang="18900000" scaled="1"/>
                </a:gradFill>
                <a:effectLst>
                  <a:outerShdw dist="12700" dir="5400000" algn="ctr" rotWithShape="0">
                    <a:srgbClr val="548DD4">
                      <a:alpha val="80000"/>
                    </a:srgbClr>
                  </a:outerShdw>
                </a:effectLst>
                <a:latin typeface="Arial Black" panose="020B0A04020102020204" pitchFamily="34" charset="0"/>
              </a:rPr>
              <a:t>Book Table</a:t>
            </a:r>
          </a:p>
        </p:txBody>
      </p:sp>
    </p:spTree>
    <p:extLst>
      <p:ext uri="{BB962C8B-B14F-4D97-AF65-F5344CB8AC3E}">
        <p14:creationId xmlns:p14="http://schemas.microsoft.com/office/powerpoint/2010/main" val="268762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D57A997F-57D3-4F47-B77A-14DE76B50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5B304EBC-E1F0-4042-84B1-65AD44AB1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30F5971A-100F-43B9-AF60-FD95A592D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a:extLst>
              <a:ext uri="{FF2B5EF4-FFF2-40B4-BE49-F238E27FC236}">
                <a16:creationId xmlns:a16="http://schemas.microsoft.com/office/drawing/2014/main" id="{B34AA403-A228-4305-AE48-0FF5690E3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6" name="Oval 145">
              <a:extLst>
                <a:ext uri="{FF2B5EF4-FFF2-40B4-BE49-F238E27FC236}">
                  <a16:creationId xmlns:a16="http://schemas.microsoft.com/office/drawing/2014/main" id="{CC81A8F5-59C9-487C-91CC-79BB6660B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7" name="Oval 146">
              <a:extLst>
                <a:ext uri="{FF2B5EF4-FFF2-40B4-BE49-F238E27FC236}">
                  <a16:creationId xmlns:a16="http://schemas.microsoft.com/office/drawing/2014/main" id="{782DF6B4-81CE-4086-A1B1-BE48BA8E2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149" name="Rectangle 148">
            <a:extLst>
              <a:ext uri="{FF2B5EF4-FFF2-40B4-BE49-F238E27FC236}">
                <a16:creationId xmlns:a16="http://schemas.microsoft.com/office/drawing/2014/main" id="{400F3000-CB4D-4FB6-B179-7AAD84D5D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290" name="Picture 2" descr="like the little drop shadow effect creating depth and dimension to ...">
            <a:extLst>
              <a:ext uri="{FF2B5EF4-FFF2-40B4-BE49-F238E27FC236}">
                <a16:creationId xmlns:a16="http://schemas.microsoft.com/office/drawing/2014/main" id="{AD0FC64B-F973-4A4D-AB2A-AE5C986FBD1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1737" b="12125"/>
          <a:stretch/>
        </p:blipFill>
        <p:spPr bwMode="auto">
          <a:xfrm>
            <a:off x="2" y="10"/>
            <a:ext cx="3956041" cy="4257356"/>
          </a:xfrm>
          <a:prstGeom prst="rect">
            <a:avLst/>
          </a:prstGeom>
          <a:noFill/>
          <a:extLst>
            <a:ext uri="{909E8E84-426E-40DD-AFC4-6F175D3DCCD1}">
              <a14:hiddenFill xmlns:a14="http://schemas.microsoft.com/office/drawing/2010/main">
                <a:solidFill>
                  <a:srgbClr val="FFFFFF"/>
                </a:solidFill>
              </a14:hiddenFill>
            </a:ext>
          </a:extLst>
        </p:spPr>
      </p:pic>
      <p:sp>
        <p:nvSpPr>
          <p:cNvPr id="151" name="Rectangle 150">
            <a:extLst>
              <a:ext uri="{FF2B5EF4-FFF2-40B4-BE49-F238E27FC236}">
                <a16:creationId xmlns:a16="http://schemas.microsoft.com/office/drawing/2014/main" id="{D1F217F8-3684-4D00-804B-D54A48567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59429"/>
            <a:ext cx="12192000" cy="25084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96C5D5-A29F-4974-A042-4ED77D4B8714}"/>
              </a:ext>
            </a:extLst>
          </p:cNvPr>
          <p:cNvSpPr>
            <a:spLocks noGrp="1"/>
          </p:cNvSpPr>
          <p:nvPr>
            <p:ph type="title"/>
          </p:nvPr>
        </p:nvSpPr>
        <p:spPr>
          <a:xfrm>
            <a:off x="1051560" y="4355691"/>
            <a:ext cx="9081066" cy="1616295"/>
          </a:xfrm>
        </p:spPr>
        <p:txBody>
          <a:bodyPr vert="horz" lIns="91440" tIns="45720" rIns="91440" bIns="45720" rtlCol="0" anchor="b">
            <a:normAutofit/>
          </a:bodyPr>
          <a:lstStyle/>
          <a:p>
            <a:pPr>
              <a:lnSpc>
                <a:spcPct val="80000"/>
              </a:lnSpc>
            </a:pPr>
            <a:r>
              <a:rPr lang="en-US" sz="6600" kern="1200" cap="all" baseline="0">
                <a:blipFill dpi="0" rotWithShape="1">
                  <a:blip r:embed="rId4"/>
                  <a:srcRect/>
                  <a:tile tx="6350" ty="-127000" sx="65000" sy="64000" flip="none" algn="tl"/>
                </a:blipFill>
                <a:latin typeface="+mj-lt"/>
                <a:ea typeface="+mj-ea"/>
                <a:cs typeface="+mj-cs"/>
              </a:rPr>
              <a:t>Depth</a:t>
            </a:r>
          </a:p>
        </p:txBody>
      </p:sp>
      <p:pic>
        <p:nvPicPr>
          <p:cNvPr id="12292" name="Picture 4" descr="Poster Layout Design Tips">
            <a:extLst>
              <a:ext uri="{FF2B5EF4-FFF2-40B4-BE49-F238E27FC236}">
                <a16:creationId xmlns:a16="http://schemas.microsoft.com/office/drawing/2014/main" id="{82671A2A-5C22-4F5F-9FD8-BB373A32E65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4128" r="-3" b="-3"/>
          <a:stretch/>
        </p:blipFill>
        <p:spPr bwMode="auto">
          <a:xfrm>
            <a:off x="4108217" y="10"/>
            <a:ext cx="3973423" cy="4261094"/>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Spatial Depth | Diana Young">
            <a:extLst>
              <a:ext uri="{FF2B5EF4-FFF2-40B4-BE49-F238E27FC236}">
                <a16:creationId xmlns:a16="http://schemas.microsoft.com/office/drawing/2014/main" id="{A206EB31-8C50-4C20-BEB8-D209F1EF514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2380" r="1" b="4686"/>
          <a:stretch/>
        </p:blipFill>
        <p:spPr bwMode="auto">
          <a:xfrm>
            <a:off x="8233814" y="10"/>
            <a:ext cx="3958184" cy="4261094"/>
          </a:xfrm>
          <a:prstGeom prst="rect">
            <a:avLst/>
          </a:prstGeom>
          <a:noFill/>
          <a:extLst>
            <a:ext uri="{909E8E84-426E-40DD-AFC4-6F175D3DCCD1}">
              <a14:hiddenFill xmlns:a14="http://schemas.microsoft.com/office/drawing/2010/main">
                <a:solidFill>
                  <a:srgbClr val="FFFFFF"/>
                </a:solidFill>
              </a14:hiddenFill>
            </a:ext>
          </a:extLst>
        </p:spPr>
      </p:pic>
      <p:grpSp>
        <p:nvGrpSpPr>
          <p:cNvPr id="153" name="Group 152">
            <a:extLst>
              <a:ext uri="{FF2B5EF4-FFF2-40B4-BE49-F238E27FC236}">
                <a16:creationId xmlns:a16="http://schemas.microsoft.com/office/drawing/2014/main" id="{2CEE76BF-07C6-4367-B97B-6DC934BB89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154" name="Oval 153">
              <a:extLst>
                <a:ext uri="{FF2B5EF4-FFF2-40B4-BE49-F238E27FC236}">
                  <a16:creationId xmlns:a16="http://schemas.microsoft.com/office/drawing/2014/main" id="{95479CDE-C0E3-401E-8E81-9A0A24DB65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5" name="Oval 154">
              <a:extLst>
                <a:ext uri="{FF2B5EF4-FFF2-40B4-BE49-F238E27FC236}">
                  <a16:creationId xmlns:a16="http://schemas.microsoft.com/office/drawing/2014/main" id="{303F6F89-8406-4140-A320-A8BA08C4CD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365188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72FD4-0441-4EE1-9BCD-2496DBBD6D08}"/>
              </a:ext>
            </a:extLst>
          </p:cNvPr>
          <p:cNvSpPr>
            <a:spLocks noGrp="1"/>
          </p:cNvSpPr>
          <p:nvPr>
            <p:ph type="title"/>
          </p:nvPr>
        </p:nvSpPr>
        <p:spPr/>
        <p:txBody>
          <a:bodyPr/>
          <a:lstStyle/>
          <a:p>
            <a:r>
              <a:rPr lang="en-GB" dirty="0"/>
              <a:t>Rule of Thirds</a:t>
            </a:r>
          </a:p>
        </p:txBody>
      </p:sp>
      <p:sp>
        <p:nvSpPr>
          <p:cNvPr id="3" name="Content Placeholder 2">
            <a:extLst>
              <a:ext uri="{FF2B5EF4-FFF2-40B4-BE49-F238E27FC236}">
                <a16:creationId xmlns:a16="http://schemas.microsoft.com/office/drawing/2014/main" id="{45DB6847-6ECA-4B45-A1A7-EDEC18CDD9EC}"/>
              </a:ext>
            </a:extLst>
          </p:cNvPr>
          <p:cNvSpPr>
            <a:spLocks noGrp="1"/>
          </p:cNvSpPr>
          <p:nvPr>
            <p:ph idx="1"/>
          </p:nvPr>
        </p:nvSpPr>
        <p:spPr/>
        <p:txBody>
          <a:bodyPr/>
          <a:lstStyle/>
          <a:p>
            <a:pPr marL="0" indent="0">
              <a:buNone/>
            </a:pPr>
            <a:r>
              <a:rPr lang="en-GB" dirty="0">
                <a:solidFill>
                  <a:schemeClr val="accent6">
                    <a:lumMod val="75000"/>
                  </a:schemeClr>
                </a:solidFill>
              </a:rPr>
              <a:t>When a layout space is divided into nine equal rectangles, four lines dividing the space provide focal points. Placing important features on or close to a line can create a more visually pleasing layout.</a:t>
            </a:r>
          </a:p>
          <a:p>
            <a:r>
              <a:rPr lang="en-GB" b="1" dirty="0">
                <a:solidFill>
                  <a:schemeClr val="accent6">
                    <a:lumMod val="75000"/>
                  </a:schemeClr>
                </a:solidFill>
              </a:rPr>
              <a:t>Impact points</a:t>
            </a:r>
            <a:r>
              <a:rPr lang="en-GB" dirty="0">
                <a:solidFill>
                  <a:schemeClr val="accent6">
                    <a:lumMod val="75000"/>
                  </a:schemeClr>
                </a:solidFill>
              </a:rPr>
              <a:t>, where the lines cross, are key areas to locate important features</a:t>
            </a:r>
            <a:r>
              <a:rPr lang="en-GB" sz="1800" dirty="0">
                <a:solidFill>
                  <a:schemeClr val="accent6">
                    <a:lumMod val="75000"/>
                  </a:schemeClr>
                </a:solidFill>
                <a:latin typeface="Comic Sans MS" pitchFamily="66" charset="0"/>
              </a:rPr>
              <a:t>.</a:t>
            </a:r>
          </a:p>
          <a:p>
            <a:endParaRPr lang="en-GB" dirty="0"/>
          </a:p>
        </p:txBody>
      </p:sp>
      <p:pic>
        <p:nvPicPr>
          <p:cNvPr id="4" name="Picture 4" descr="52A54671">
            <a:extLst>
              <a:ext uri="{FF2B5EF4-FFF2-40B4-BE49-F238E27FC236}">
                <a16:creationId xmlns:a16="http://schemas.microsoft.com/office/drawing/2014/main" id="{BDD4D19E-0BD2-43B8-B3A4-4776353BFBC9}"/>
              </a:ext>
            </a:extLst>
          </p:cNvPr>
          <p:cNvPicPr>
            <a:picLocks noChangeAspect="1" noChangeArrowheads="1"/>
          </p:cNvPicPr>
          <p:nvPr/>
        </p:nvPicPr>
        <p:blipFill rotWithShape="1">
          <a:blip r:embed="rId2" cstate="print"/>
          <a:srcRect l="6042" t="58760" r="71379" b="23010"/>
          <a:stretch/>
        </p:blipFill>
        <p:spPr bwMode="auto">
          <a:xfrm>
            <a:off x="1282827" y="3752851"/>
            <a:ext cx="3974046" cy="2334028"/>
          </a:xfrm>
          <a:prstGeom prst="rect">
            <a:avLst/>
          </a:prstGeom>
          <a:noFill/>
        </p:spPr>
      </p:pic>
      <p:pic>
        <p:nvPicPr>
          <p:cNvPr id="1026" name="Picture 2" descr="How to Use the Rule of Thirds in Photography Composition">
            <a:extLst>
              <a:ext uri="{FF2B5EF4-FFF2-40B4-BE49-F238E27FC236}">
                <a16:creationId xmlns:a16="http://schemas.microsoft.com/office/drawing/2014/main" id="{4C90C681-A13D-4653-AC97-BABBEE30F0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396" y="3826413"/>
            <a:ext cx="3392836" cy="2263506"/>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3FAB2DA9-1E36-45D8-B664-C2BD531AC833}"/>
              </a:ext>
            </a:extLst>
          </p:cNvPr>
          <p:cNvSpPr/>
          <p:nvPr/>
        </p:nvSpPr>
        <p:spPr>
          <a:xfrm>
            <a:off x="7432131" y="4500566"/>
            <a:ext cx="132739" cy="132739"/>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A1DAA54F-EA0E-4EC0-83F6-AEF0CB7FB513}"/>
              </a:ext>
            </a:extLst>
          </p:cNvPr>
          <p:cNvSpPr/>
          <p:nvPr/>
        </p:nvSpPr>
        <p:spPr>
          <a:xfrm>
            <a:off x="8576287" y="4500566"/>
            <a:ext cx="132739" cy="132739"/>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BA6EAF1A-1DBF-4E08-92BD-A281CDF2E528}"/>
              </a:ext>
            </a:extLst>
          </p:cNvPr>
          <p:cNvSpPr/>
          <p:nvPr/>
        </p:nvSpPr>
        <p:spPr>
          <a:xfrm>
            <a:off x="8576286" y="5266664"/>
            <a:ext cx="132739" cy="132739"/>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77AAA7C8-460C-4EEA-A23D-C5A5C8B0983D}"/>
              </a:ext>
            </a:extLst>
          </p:cNvPr>
          <p:cNvSpPr/>
          <p:nvPr/>
        </p:nvSpPr>
        <p:spPr>
          <a:xfrm>
            <a:off x="7432131" y="5266663"/>
            <a:ext cx="132739" cy="132739"/>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213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at is the Rule of Thirds in Photography? Let me explain!">
            <a:extLst>
              <a:ext uri="{FF2B5EF4-FFF2-40B4-BE49-F238E27FC236}">
                <a16:creationId xmlns:a16="http://schemas.microsoft.com/office/drawing/2014/main" id="{36DE8ADA-3130-4D18-905F-D1632C8B5C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566738"/>
            <a:ext cx="8572500" cy="5724525"/>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0CD53B7C-5B11-4991-BAA9-90DC803D1146}"/>
              </a:ext>
            </a:extLst>
          </p:cNvPr>
          <p:cNvSpPr/>
          <p:nvPr/>
        </p:nvSpPr>
        <p:spPr>
          <a:xfrm>
            <a:off x="4511131" y="2261036"/>
            <a:ext cx="365669" cy="365669"/>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E9583B8-7C4B-431F-AA2A-0D2EA9DA13A2}"/>
              </a:ext>
            </a:extLst>
          </p:cNvPr>
          <p:cNvSpPr/>
          <p:nvPr/>
        </p:nvSpPr>
        <p:spPr>
          <a:xfrm>
            <a:off x="7357246" y="2273735"/>
            <a:ext cx="365669" cy="365669"/>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75D35F3-67D2-4117-B095-B0B6537CC448}"/>
              </a:ext>
            </a:extLst>
          </p:cNvPr>
          <p:cNvSpPr/>
          <p:nvPr/>
        </p:nvSpPr>
        <p:spPr>
          <a:xfrm>
            <a:off x="4511131" y="4163566"/>
            <a:ext cx="365669" cy="365669"/>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644109DF-F36D-4878-93B0-E22040A1883F}"/>
              </a:ext>
            </a:extLst>
          </p:cNvPr>
          <p:cNvSpPr/>
          <p:nvPr/>
        </p:nvSpPr>
        <p:spPr>
          <a:xfrm>
            <a:off x="7357246" y="4176265"/>
            <a:ext cx="365669" cy="365669"/>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1287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ules for Advertisement | kleptzeng2269">
            <a:extLst>
              <a:ext uri="{FF2B5EF4-FFF2-40B4-BE49-F238E27FC236}">
                <a16:creationId xmlns:a16="http://schemas.microsoft.com/office/drawing/2014/main" id="{E7DCB26E-85CB-411D-A78E-183C4B5ABD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 y="816914"/>
            <a:ext cx="3968750" cy="522417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ow to Use the Rule of Thirds Effectively in Graphic Design">
            <a:extLst>
              <a:ext uri="{FF2B5EF4-FFF2-40B4-BE49-F238E27FC236}">
                <a16:creationId xmlns:a16="http://schemas.microsoft.com/office/drawing/2014/main" id="{26A0C15B-B7A9-4D01-9A69-9BD1A8FC9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980" y="1653056"/>
            <a:ext cx="7103770" cy="35518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7B855765-0A89-4AE3-9985-90383B277E5F}"/>
              </a:ext>
            </a:extLst>
          </p:cNvPr>
          <p:cNvSpPr/>
          <p:nvPr/>
        </p:nvSpPr>
        <p:spPr>
          <a:xfrm>
            <a:off x="1484060" y="2360876"/>
            <a:ext cx="365669" cy="365669"/>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885A5760-7A1E-4B4F-B41D-A8E425602A13}"/>
              </a:ext>
            </a:extLst>
          </p:cNvPr>
          <p:cNvSpPr/>
          <p:nvPr/>
        </p:nvSpPr>
        <p:spPr>
          <a:xfrm>
            <a:off x="2765163" y="2380806"/>
            <a:ext cx="365669" cy="365669"/>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378D08D5-4C40-44C7-ADA2-DA34CE57C6D2}"/>
              </a:ext>
            </a:extLst>
          </p:cNvPr>
          <p:cNvSpPr/>
          <p:nvPr/>
        </p:nvSpPr>
        <p:spPr>
          <a:xfrm>
            <a:off x="1489096" y="4074666"/>
            <a:ext cx="365669" cy="365669"/>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24C8C860-3814-4F40-A618-E59C1990DF00}"/>
              </a:ext>
            </a:extLst>
          </p:cNvPr>
          <p:cNvSpPr/>
          <p:nvPr/>
        </p:nvSpPr>
        <p:spPr>
          <a:xfrm>
            <a:off x="2765163" y="4111526"/>
            <a:ext cx="365669" cy="365669"/>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24A1D738-AE29-4451-B3DA-F35D10791630}"/>
              </a:ext>
            </a:extLst>
          </p:cNvPr>
          <p:cNvSpPr/>
          <p:nvPr/>
        </p:nvSpPr>
        <p:spPr>
          <a:xfrm>
            <a:off x="6906013" y="2656250"/>
            <a:ext cx="365669" cy="365669"/>
          </a:xfrm>
          <a:prstGeom prst="ellipse">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409D29DA-DC6B-4F0D-84B4-5D330CB726B8}"/>
              </a:ext>
            </a:extLst>
          </p:cNvPr>
          <p:cNvSpPr/>
          <p:nvPr/>
        </p:nvSpPr>
        <p:spPr>
          <a:xfrm>
            <a:off x="9290559" y="2656250"/>
            <a:ext cx="365669" cy="365669"/>
          </a:xfrm>
          <a:prstGeom prst="ellipse">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960EDB12-B0C6-488C-96CB-21789E072B4F}"/>
              </a:ext>
            </a:extLst>
          </p:cNvPr>
          <p:cNvSpPr/>
          <p:nvPr/>
        </p:nvSpPr>
        <p:spPr>
          <a:xfrm>
            <a:off x="6444444" y="4546081"/>
            <a:ext cx="365669" cy="365669"/>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DF876E25-13FB-4BDB-A03B-A53116E92C83}"/>
              </a:ext>
            </a:extLst>
          </p:cNvPr>
          <p:cNvSpPr/>
          <p:nvPr/>
        </p:nvSpPr>
        <p:spPr>
          <a:xfrm>
            <a:off x="6893595" y="3504519"/>
            <a:ext cx="365669" cy="365669"/>
          </a:xfrm>
          <a:prstGeom prst="ellipse">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85F11C87-1D06-4E94-92C4-6B82079E39CC}"/>
              </a:ext>
            </a:extLst>
          </p:cNvPr>
          <p:cNvSpPr/>
          <p:nvPr/>
        </p:nvSpPr>
        <p:spPr>
          <a:xfrm>
            <a:off x="9278141" y="3504519"/>
            <a:ext cx="365669" cy="365669"/>
          </a:xfrm>
          <a:prstGeom prst="ellipse">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3124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24BA-2F3E-4918-9899-CD46EFAFCDA1}"/>
              </a:ext>
            </a:extLst>
          </p:cNvPr>
          <p:cNvSpPr>
            <a:spLocks noGrp="1"/>
          </p:cNvSpPr>
          <p:nvPr>
            <p:ph type="title"/>
          </p:nvPr>
        </p:nvSpPr>
        <p:spPr/>
        <p:txBody>
          <a:bodyPr/>
          <a:lstStyle/>
          <a:p>
            <a:r>
              <a:rPr lang="en-GB" dirty="0"/>
              <a:t>FLASHBARS</a:t>
            </a:r>
          </a:p>
        </p:txBody>
      </p:sp>
      <p:sp>
        <p:nvSpPr>
          <p:cNvPr id="3" name="Content Placeholder 2">
            <a:extLst>
              <a:ext uri="{FF2B5EF4-FFF2-40B4-BE49-F238E27FC236}">
                <a16:creationId xmlns:a16="http://schemas.microsoft.com/office/drawing/2014/main" id="{86748F9B-6D4D-4613-B0D3-7D0EB7D7C27C}"/>
              </a:ext>
            </a:extLst>
          </p:cNvPr>
          <p:cNvSpPr>
            <a:spLocks noGrp="1"/>
          </p:cNvSpPr>
          <p:nvPr>
            <p:ph idx="1"/>
          </p:nvPr>
        </p:nvSpPr>
        <p:spPr/>
        <p:txBody>
          <a:bodyPr/>
          <a:lstStyle/>
          <a:p>
            <a:r>
              <a:rPr lang="en-GB" dirty="0"/>
              <a:t>Flash bars are bars or shapes of colour that act as a great way to make the main product stand out, either by adding </a:t>
            </a:r>
            <a:r>
              <a:rPr lang="en-GB" b="1" dirty="0"/>
              <a:t>contrast </a:t>
            </a:r>
            <a:r>
              <a:rPr lang="en-GB" dirty="0"/>
              <a:t>or</a:t>
            </a:r>
            <a:r>
              <a:rPr lang="en-GB" b="1" dirty="0"/>
              <a:t> depth. </a:t>
            </a:r>
            <a:r>
              <a:rPr lang="en-GB" dirty="0"/>
              <a:t>They are also very effective at drawing your eyes across the page to the final product.</a:t>
            </a:r>
          </a:p>
        </p:txBody>
      </p:sp>
      <p:pic>
        <p:nvPicPr>
          <p:cNvPr id="4" name="Picture 3">
            <a:extLst>
              <a:ext uri="{FF2B5EF4-FFF2-40B4-BE49-F238E27FC236}">
                <a16:creationId xmlns:a16="http://schemas.microsoft.com/office/drawing/2014/main" id="{75543F2C-F47D-4EFB-BFD2-37C6F36ACC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003" t="7819" r="9576" b="4745"/>
          <a:stretch/>
        </p:blipFill>
        <p:spPr>
          <a:xfrm rot="16200000">
            <a:off x="1930803" y="2393459"/>
            <a:ext cx="3112858" cy="4846959"/>
          </a:xfrm>
          <a:prstGeom prst="rect">
            <a:avLst/>
          </a:prstGeom>
        </p:spPr>
      </p:pic>
      <p:pic>
        <p:nvPicPr>
          <p:cNvPr id="5" name="Picture 4">
            <a:extLst>
              <a:ext uri="{FF2B5EF4-FFF2-40B4-BE49-F238E27FC236}">
                <a16:creationId xmlns:a16="http://schemas.microsoft.com/office/drawing/2014/main" id="{8CCDA8EA-9363-446D-B745-5FA10276D6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245333" y="2445325"/>
            <a:ext cx="3296097" cy="4756564"/>
          </a:xfrm>
          <a:prstGeom prst="rect">
            <a:avLst/>
          </a:prstGeom>
        </p:spPr>
      </p:pic>
      <p:cxnSp>
        <p:nvCxnSpPr>
          <p:cNvPr id="7" name="Straight Arrow Connector 6">
            <a:extLst>
              <a:ext uri="{FF2B5EF4-FFF2-40B4-BE49-F238E27FC236}">
                <a16:creationId xmlns:a16="http://schemas.microsoft.com/office/drawing/2014/main" id="{95FEF8FB-6678-496F-84A7-9E61582F4A34}"/>
              </a:ext>
            </a:extLst>
          </p:cNvPr>
          <p:cNvCxnSpPr/>
          <p:nvPr/>
        </p:nvCxnSpPr>
        <p:spPr>
          <a:xfrm flipH="1">
            <a:off x="9537700" y="2959100"/>
            <a:ext cx="1733964" cy="762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ED1DB02-DD83-4EED-A9D5-46A3B27E14FF}"/>
              </a:ext>
            </a:extLst>
          </p:cNvPr>
          <p:cNvCxnSpPr>
            <a:cxnSpLocks/>
          </p:cNvCxnSpPr>
          <p:nvPr/>
        </p:nvCxnSpPr>
        <p:spPr>
          <a:xfrm>
            <a:off x="459365" y="5105400"/>
            <a:ext cx="2321935" cy="4953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34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
            <a:extLst>
              <a:ext uri="{FF2B5EF4-FFF2-40B4-BE49-F238E27FC236}">
                <a16:creationId xmlns:a16="http://schemas.microsoft.com/office/drawing/2014/main" id="{8BBA8D07-47A7-4302-B213-053E5DB5D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800" y="769919"/>
            <a:ext cx="7518400" cy="53181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7ED4272-C34A-44F0-B842-B8A4A4551052}"/>
              </a:ext>
            </a:extLst>
          </p:cNvPr>
          <p:cNvSpPr txBox="1"/>
          <p:nvPr/>
        </p:nvSpPr>
        <p:spPr>
          <a:xfrm>
            <a:off x="9804400" y="2293223"/>
            <a:ext cx="1803400" cy="2585323"/>
          </a:xfrm>
          <a:prstGeom prst="rect">
            <a:avLst/>
          </a:prstGeom>
          <a:noFill/>
        </p:spPr>
        <p:txBody>
          <a:bodyPr wrap="square" rtlCol="0">
            <a:spAutoFit/>
          </a:bodyPr>
          <a:lstStyle/>
          <a:p>
            <a:r>
              <a:rPr lang="en-GB" dirty="0"/>
              <a:t>Flash-bars are not always obvious, these red ones draw your eyes across the page and add contrast in colour!</a:t>
            </a:r>
          </a:p>
        </p:txBody>
      </p:sp>
      <p:cxnSp>
        <p:nvCxnSpPr>
          <p:cNvPr id="7" name="Straight Arrow Connector 6">
            <a:extLst>
              <a:ext uri="{FF2B5EF4-FFF2-40B4-BE49-F238E27FC236}">
                <a16:creationId xmlns:a16="http://schemas.microsoft.com/office/drawing/2014/main" id="{A84B5AFB-F4DA-4DF7-9B38-377BB8E93C4B}"/>
              </a:ext>
            </a:extLst>
          </p:cNvPr>
          <p:cNvCxnSpPr/>
          <p:nvPr/>
        </p:nvCxnSpPr>
        <p:spPr>
          <a:xfrm flipH="1">
            <a:off x="8890000" y="3124200"/>
            <a:ext cx="914400" cy="4616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540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AD6C5C-B945-475F-AAC9-A4319A33BE51}"/>
              </a:ext>
            </a:extLst>
          </p:cNvPr>
          <p:cNvSpPr>
            <a:spLocks noGrp="1"/>
          </p:cNvSpPr>
          <p:nvPr>
            <p:ph type="title"/>
          </p:nvPr>
        </p:nvSpPr>
        <p:spPr>
          <a:xfrm>
            <a:off x="6550924" y="685800"/>
            <a:ext cx="4920019" cy="2021553"/>
          </a:xfrm>
        </p:spPr>
        <p:txBody>
          <a:bodyPr>
            <a:normAutofit/>
          </a:bodyPr>
          <a:lstStyle/>
          <a:p>
            <a:r>
              <a:rPr lang="en-GB">
                <a:solidFill>
                  <a:schemeClr val="tx1"/>
                </a:solidFill>
              </a:rPr>
              <a:t>Colour Theory – The Colour Wheel</a:t>
            </a:r>
          </a:p>
        </p:txBody>
      </p:sp>
      <p:sp>
        <p:nvSpPr>
          <p:cNvPr id="11" name="Freeform: Shape 10">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8">
            <a:extLst>
              <a:ext uri="{FF2B5EF4-FFF2-40B4-BE49-F238E27FC236}">
                <a16:creationId xmlns:a16="http://schemas.microsoft.com/office/drawing/2014/main" id="{86EFC008-6ADF-450D-A580-EE1DC4BBA6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15" r="16221"/>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Content Placeholder 2">
            <a:extLst>
              <a:ext uri="{FF2B5EF4-FFF2-40B4-BE49-F238E27FC236}">
                <a16:creationId xmlns:a16="http://schemas.microsoft.com/office/drawing/2014/main" id="{A41E1EA8-DA80-4D5E-B3FE-43733A6535D2}"/>
              </a:ext>
            </a:extLst>
          </p:cNvPr>
          <p:cNvSpPr>
            <a:spLocks noGrp="1"/>
          </p:cNvSpPr>
          <p:nvPr>
            <p:ph idx="1"/>
          </p:nvPr>
        </p:nvSpPr>
        <p:spPr>
          <a:xfrm>
            <a:off x="6550924" y="2927444"/>
            <a:ext cx="4920019" cy="3244755"/>
          </a:xfrm>
        </p:spPr>
        <p:txBody>
          <a:bodyPr>
            <a:normAutofit/>
          </a:bodyPr>
          <a:lstStyle/>
          <a:p>
            <a:pPr>
              <a:spcBef>
                <a:spcPct val="50000"/>
              </a:spcBef>
            </a:pPr>
            <a:r>
              <a:rPr lang="en-GB" altLang="en-US" sz="1900"/>
              <a:t>You can greatly enhance any graphic or sketch with the careful addition of colour. There are more rules than you might think regards what colours should be used when. You will get to know what the main rules are by studying the following couple of pages.</a:t>
            </a:r>
          </a:p>
          <a:p>
            <a:pPr>
              <a:spcBef>
                <a:spcPct val="50000"/>
              </a:spcBef>
            </a:pPr>
            <a:r>
              <a:rPr lang="en-GB" altLang="en-US" sz="1900"/>
              <a:t>We will start by talking about the colour wheel and it’s three main sections, </a:t>
            </a:r>
            <a:r>
              <a:rPr lang="en-GB" altLang="en-US" sz="1900" b="1"/>
              <a:t>PRIMARY, SECONDARY</a:t>
            </a:r>
            <a:r>
              <a:rPr lang="en-GB" altLang="en-US" sz="1900"/>
              <a:t> and </a:t>
            </a:r>
            <a:r>
              <a:rPr lang="en-GB" altLang="en-US" sz="1900" b="1"/>
              <a:t>TERTIARY</a:t>
            </a:r>
            <a:r>
              <a:rPr lang="en-GB" altLang="en-US" sz="1900"/>
              <a:t> colours</a:t>
            </a:r>
          </a:p>
        </p:txBody>
      </p:sp>
    </p:spTree>
    <p:extLst>
      <p:ext uri="{BB962C8B-B14F-4D97-AF65-F5344CB8AC3E}">
        <p14:creationId xmlns:p14="http://schemas.microsoft.com/office/powerpoint/2010/main" val="44940528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AD6C5C-B945-475F-AAC9-A4319A33BE51}"/>
              </a:ext>
            </a:extLst>
          </p:cNvPr>
          <p:cNvSpPr>
            <a:spLocks noGrp="1"/>
          </p:cNvSpPr>
          <p:nvPr>
            <p:ph type="title"/>
          </p:nvPr>
        </p:nvSpPr>
        <p:spPr>
          <a:xfrm>
            <a:off x="6550924" y="685800"/>
            <a:ext cx="4920019" cy="2021553"/>
          </a:xfrm>
        </p:spPr>
        <p:txBody>
          <a:bodyPr>
            <a:normAutofit/>
          </a:bodyPr>
          <a:lstStyle/>
          <a:p>
            <a:r>
              <a:rPr lang="en-GB">
                <a:solidFill>
                  <a:schemeClr val="tx1"/>
                </a:solidFill>
              </a:rPr>
              <a:t>Colour Theory – Primary colours</a:t>
            </a:r>
          </a:p>
        </p:txBody>
      </p:sp>
      <p:sp>
        <p:nvSpPr>
          <p:cNvPr id="11" name="Freeform: Shape 10">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8">
            <a:extLst>
              <a:ext uri="{FF2B5EF4-FFF2-40B4-BE49-F238E27FC236}">
                <a16:creationId xmlns:a16="http://schemas.microsoft.com/office/drawing/2014/main" id="{86EFC008-6ADF-450D-A580-EE1DC4BBA6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15" r="16221"/>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Content Placeholder 2">
            <a:extLst>
              <a:ext uri="{FF2B5EF4-FFF2-40B4-BE49-F238E27FC236}">
                <a16:creationId xmlns:a16="http://schemas.microsoft.com/office/drawing/2014/main" id="{A41E1EA8-DA80-4D5E-B3FE-43733A6535D2}"/>
              </a:ext>
            </a:extLst>
          </p:cNvPr>
          <p:cNvSpPr>
            <a:spLocks noGrp="1"/>
          </p:cNvSpPr>
          <p:nvPr>
            <p:ph idx="1"/>
          </p:nvPr>
        </p:nvSpPr>
        <p:spPr>
          <a:xfrm>
            <a:off x="6550924" y="2927444"/>
            <a:ext cx="4920019" cy="3244755"/>
          </a:xfrm>
        </p:spPr>
        <p:txBody>
          <a:bodyPr>
            <a:normAutofit/>
          </a:bodyPr>
          <a:lstStyle/>
          <a:p>
            <a:r>
              <a:rPr lang="en-GB" sz="1700"/>
              <a:t>These are the basic three colours from which every other colour can be made, they include:</a:t>
            </a:r>
          </a:p>
          <a:p>
            <a:pPr marL="0" indent="0">
              <a:buNone/>
            </a:pPr>
            <a:endParaRPr lang="en-GB" sz="1700"/>
          </a:p>
          <a:p>
            <a:pPr marL="0" indent="0">
              <a:buNone/>
            </a:pPr>
            <a:r>
              <a:rPr lang="en-GB" sz="1700"/>
              <a:t>Yellow</a:t>
            </a:r>
          </a:p>
          <a:p>
            <a:pPr marL="0" indent="0">
              <a:buNone/>
            </a:pPr>
            <a:endParaRPr lang="en-GB" sz="1700"/>
          </a:p>
          <a:p>
            <a:pPr marL="0" indent="0">
              <a:buNone/>
            </a:pPr>
            <a:r>
              <a:rPr lang="en-GB" sz="1700"/>
              <a:t>Red</a:t>
            </a:r>
          </a:p>
          <a:p>
            <a:endParaRPr lang="en-GB" sz="1700"/>
          </a:p>
          <a:p>
            <a:pPr marL="0" indent="0">
              <a:buNone/>
            </a:pPr>
            <a:r>
              <a:rPr lang="en-GB" sz="1700"/>
              <a:t>Blue</a:t>
            </a:r>
          </a:p>
        </p:txBody>
      </p:sp>
    </p:spTree>
    <p:extLst>
      <p:ext uri="{BB962C8B-B14F-4D97-AF65-F5344CB8AC3E}">
        <p14:creationId xmlns:p14="http://schemas.microsoft.com/office/powerpoint/2010/main" val="920426436"/>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432</TotalTime>
  <Words>881</Words>
  <Application>Microsoft Office PowerPoint</Application>
  <PresentationFormat>Widescreen</PresentationFormat>
  <Paragraphs>83</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Arial Black</vt:lpstr>
      <vt:lpstr>Calibri</vt:lpstr>
      <vt:lpstr>Comic Sans MS</vt:lpstr>
      <vt:lpstr>Rockwell</vt:lpstr>
      <vt:lpstr>Rockwell Condensed</vt:lpstr>
      <vt:lpstr>Rockwell Extra Bold</vt:lpstr>
      <vt:lpstr>Wingdings</vt:lpstr>
      <vt:lpstr>Wood Type</vt:lpstr>
      <vt:lpstr>S1/2 Graphic Communication</vt:lpstr>
      <vt:lpstr>Graphic Communication</vt:lpstr>
      <vt:lpstr>Rule of Thirds</vt:lpstr>
      <vt:lpstr>PowerPoint Presentation</vt:lpstr>
      <vt:lpstr>PowerPoint Presentation</vt:lpstr>
      <vt:lpstr>FLASHBARS</vt:lpstr>
      <vt:lpstr>PowerPoint Presentation</vt:lpstr>
      <vt:lpstr>Colour Theory – The Colour Wheel</vt:lpstr>
      <vt:lpstr>Colour Theory – Primary colours</vt:lpstr>
      <vt:lpstr>Colour Theory – Secondary colours</vt:lpstr>
      <vt:lpstr>Colour Theory – Tertiary colours</vt:lpstr>
      <vt:lpstr>Colour Theory – Shades and tints</vt:lpstr>
      <vt:lpstr>Design Principles</vt:lpstr>
      <vt:lpstr>Contrast and Harmony</vt:lpstr>
      <vt:lpstr>Contrast and Harmony in design</vt:lpstr>
      <vt:lpstr>Harmony</vt:lpstr>
      <vt:lpstr>Contrast</vt:lpstr>
      <vt:lpstr>Design Principles - Dominance</vt:lpstr>
      <vt:lpstr>Dominance</vt:lpstr>
      <vt:lpstr>Design Principles - Depth</vt:lpstr>
      <vt:lpstr>Depth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S1/2 Graphic Communication</dc:title>
  <dc:creator>Alex Rollings</dc:creator>
  <cp:lastModifiedBy>Alex Rollings</cp:lastModifiedBy>
  <cp:revision>7</cp:revision>
  <dcterms:created xsi:type="dcterms:W3CDTF">2020-04-16T16:14:06Z</dcterms:created>
  <dcterms:modified xsi:type="dcterms:W3CDTF">2020-04-19T16:54:02Z</dcterms:modified>
</cp:coreProperties>
</file>