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79" r:id="rId2"/>
    <p:sldId id="280" r:id="rId3"/>
    <p:sldId id="286" r:id="rId4"/>
    <p:sldId id="288" r:id="rId5"/>
    <p:sldId id="291" r:id="rId6"/>
    <p:sldId id="287" r:id="rId7"/>
    <p:sldId id="289" r:id="rId8"/>
    <p:sldId id="284" r:id="rId9"/>
    <p:sldId id="290" r:id="rId10"/>
    <p:sldId id="283" r:id="rId11"/>
    <p:sldId id="292" r:id="rId12"/>
    <p:sldId id="293" r:id="rId1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CA880EF3-F2AF-46EA-8CB7-E108B25B26AD}">
          <p14:sldIdLst>
            <p14:sldId id="279"/>
            <p14:sldId id="280"/>
            <p14:sldId id="286"/>
            <p14:sldId id="288"/>
            <p14:sldId id="291"/>
            <p14:sldId id="287"/>
            <p14:sldId id="289"/>
            <p14:sldId id="284"/>
            <p14:sldId id="290"/>
            <p14:sldId id="283"/>
            <p14:sldId id="292"/>
            <p14:sldId id="293"/>
          </p14:sldIdLst>
        </p14:section>
        <p14:section name="Untitled Section" id="{B8155834-C1C8-4BB2-A700-8A15F7A620CE}">
          <p14:sldIdLst/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331" autoAdjust="0"/>
    <p:restoredTop sz="94678"/>
  </p:normalViewPr>
  <p:slideViewPr>
    <p:cSldViewPr snapToGrid="0" snapToObjects="1">
      <p:cViewPr varScale="1">
        <p:scale>
          <a:sx n="82" d="100"/>
          <a:sy n="82" d="100"/>
        </p:scale>
        <p:origin x="1470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8D0B5E-53AA-874B-9A47-958BF261DE51}" type="datetimeFigureOut">
              <a:rPr lang="en-US" smtClean="0"/>
              <a:t>1/7/2026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33455-C5C3-DC46-A8FC-325279527F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95338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8D0B5E-53AA-874B-9A47-958BF261DE51}" type="datetimeFigureOut">
              <a:rPr lang="en-US" smtClean="0"/>
              <a:t>1/7/2026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33455-C5C3-DC46-A8FC-325279527F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26305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8D0B5E-53AA-874B-9A47-958BF261DE51}" type="datetimeFigureOut">
              <a:rPr lang="en-US" smtClean="0"/>
              <a:t>1/7/2026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33455-C5C3-DC46-A8FC-325279527F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76085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8D0B5E-53AA-874B-9A47-958BF261DE51}" type="datetimeFigureOut">
              <a:rPr lang="en-US" smtClean="0"/>
              <a:t>1/7/2026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33455-C5C3-DC46-A8FC-325279527F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72636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8D0B5E-53AA-874B-9A47-958BF261DE51}" type="datetimeFigureOut">
              <a:rPr lang="en-US" smtClean="0"/>
              <a:t>1/7/2026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33455-C5C3-DC46-A8FC-325279527F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29152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8D0B5E-53AA-874B-9A47-958BF261DE51}" type="datetimeFigureOut">
              <a:rPr lang="en-US" smtClean="0"/>
              <a:t>1/7/2026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33455-C5C3-DC46-A8FC-325279527F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36140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8D0B5E-53AA-874B-9A47-958BF261DE51}" type="datetimeFigureOut">
              <a:rPr lang="en-US" smtClean="0"/>
              <a:t>1/7/2026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33455-C5C3-DC46-A8FC-325279527F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67270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8D0B5E-53AA-874B-9A47-958BF261DE51}" type="datetimeFigureOut">
              <a:rPr lang="en-US" smtClean="0"/>
              <a:t>1/7/2026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33455-C5C3-DC46-A8FC-325279527F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29484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8D0B5E-53AA-874B-9A47-958BF261DE51}" type="datetimeFigureOut">
              <a:rPr lang="en-US" smtClean="0"/>
              <a:t>1/7/2026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33455-C5C3-DC46-A8FC-325279527F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48086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8D0B5E-53AA-874B-9A47-958BF261DE51}" type="datetimeFigureOut">
              <a:rPr lang="en-US" smtClean="0"/>
              <a:t>1/7/2026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33455-C5C3-DC46-A8FC-325279527F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3042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8D0B5E-53AA-874B-9A47-958BF261DE51}" type="datetimeFigureOut">
              <a:rPr lang="en-US" smtClean="0"/>
              <a:t>1/7/2026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33455-C5C3-DC46-A8FC-325279527F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74002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8D0B5E-53AA-874B-9A47-958BF261DE51}" type="datetimeFigureOut">
              <a:rPr lang="en-US" smtClean="0"/>
              <a:t>1/7/2026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433455-C5C3-DC46-A8FC-325279527F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55880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2CB614D-FEB2-E21F-7B84-0DF0AD683F3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A08A34-D8FA-5035-006C-43432BF54A39}"/>
              </a:ext>
            </a:extLst>
          </p:cNvPr>
          <p:cNvSpPr txBox="1">
            <a:spLocks/>
          </p:cNvSpPr>
          <p:nvPr/>
        </p:nvSpPr>
        <p:spPr>
          <a:xfrm>
            <a:off x="2614669" y="1018201"/>
            <a:ext cx="7267462" cy="1058492"/>
          </a:xfrm>
          <a:prstGeom prst="rect">
            <a:avLst/>
          </a:prstGeom>
        </p:spPr>
        <p:txBody>
          <a:bodyPr anchor="ctr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en-GB" sz="4800" b="1" dirty="0">
              <a:solidFill>
                <a:schemeClr val="bg1"/>
              </a:solidFill>
              <a:latin typeface="+mn-lt"/>
            </a:endParaRP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76081143-D545-779E-6340-403D57B18B5C}"/>
              </a:ext>
            </a:extLst>
          </p:cNvPr>
          <p:cNvCxnSpPr/>
          <p:nvPr/>
        </p:nvCxnSpPr>
        <p:spPr>
          <a:xfrm>
            <a:off x="6693877" y="2657251"/>
            <a:ext cx="0" cy="2653302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itle 10">
            <a:extLst>
              <a:ext uri="{FF2B5EF4-FFF2-40B4-BE49-F238E27FC236}">
                <a16:creationId xmlns:a16="http://schemas.microsoft.com/office/drawing/2014/main" id="{2A06FBD7-4E75-D72E-C979-0117123606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14669" y="918021"/>
            <a:ext cx="4901289" cy="1325563"/>
          </a:xfrm>
        </p:spPr>
        <p:txBody>
          <a:bodyPr>
            <a:normAutofit fontScale="90000"/>
          </a:bodyPr>
          <a:lstStyle/>
          <a:p>
            <a:r>
              <a:rPr lang="en-GB" sz="11100" b="1" dirty="0">
                <a:solidFill>
                  <a:schemeClr val="bg1"/>
                </a:solidFill>
              </a:rPr>
              <a:t>Prelims</a:t>
            </a:r>
            <a:r>
              <a:rPr lang="en-GB" dirty="0"/>
              <a:t> </a:t>
            </a:r>
            <a:br>
              <a:rPr lang="en-GB" dirty="0"/>
            </a:br>
            <a:br>
              <a:rPr lang="en-GB" dirty="0"/>
            </a:br>
            <a:endParaRPr lang="en-GB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1D63C479-2B5F-E5B4-72CE-5BA368B8EFFA}"/>
              </a:ext>
            </a:extLst>
          </p:cNvPr>
          <p:cNvSpPr txBox="1"/>
          <p:nvPr/>
        </p:nvSpPr>
        <p:spPr>
          <a:xfrm>
            <a:off x="1518558" y="2101326"/>
            <a:ext cx="6106883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400" dirty="0">
                <a:solidFill>
                  <a:schemeClr val="bg1"/>
                </a:solidFill>
                <a:latin typeface="+mj-lt"/>
              </a:rPr>
              <a:t>Monday 12</a:t>
            </a:r>
            <a:r>
              <a:rPr lang="en-GB" sz="4400" baseline="30000" dirty="0">
                <a:solidFill>
                  <a:schemeClr val="bg1"/>
                </a:solidFill>
                <a:latin typeface="+mj-lt"/>
              </a:rPr>
              <a:t>th</a:t>
            </a:r>
            <a:r>
              <a:rPr lang="en-GB" sz="4400" dirty="0">
                <a:solidFill>
                  <a:schemeClr val="bg1"/>
                </a:solidFill>
                <a:latin typeface="+mj-lt"/>
              </a:rPr>
              <a:t> January – Friday 23</a:t>
            </a:r>
            <a:r>
              <a:rPr lang="en-GB" sz="4400" baseline="30000" dirty="0">
                <a:solidFill>
                  <a:schemeClr val="bg1"/>
                </a:solidFill>
                <a:latin typeface="+mj-lt"/>
              </a:rPr>
              <a:t>rd</a:t>
            </a:r>
            <a:r>
              <a:rPr lang="en-GB" sz="4400" dirty="0">
                <a:solidFill>
                  <a:schemeClr val="bg1"/>
                </a:solidFill>
                <a:latin typeface="+mj-lt"/>
              </a:rPr>
              <a:t> January</a:t>
            </a:r>
          </a:p>
        </p:txBody>
      </p:sp>
    </p:spTree>
    <p:extLst>
      <p:ext uri="{BB962C8B-B14F-4D97-AF65-F5344CB8AC3E}">
        <p14:creationId xmlns:p14="http://schemas.microsoft.com/office/powerpoint/2010/main" val="3527973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14CA7D4-54AF-590D-84FB-111D33E8E89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CDD4D3-BF88-08C6-BBF4-66FE5E1BAA78}"/>
              </a:ext>
            </a:extLst>
          </p:cNvPr>
          <p:cNvSpPr txBox="1">
            <a:spLocks/>
          </p:cNvSpPr>
          <p:nvPr/>
        </p:nvSpPr>
        <p:spPr>
          <a:xfrm>
            <a:off x="2614669" y="1018201"/>
            <a:ext cx="7267462" cy="1058492"/>
          </a:xfrm>
          <a:prstGeom prst="rect">
            <a:avLst/>
          </a:prstGeom>
        </p:spPr>
        <p:txBody>
          <a:bodyPr anchor="ctr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en-GB" sz="4800" b="1" dirty="0">
              <a:solidFill>
                <a:schemeClr val="bg1"/>
              </a:solidFill>
              <a:latin typeface="+mn-lt"/>
            </a:endParaRP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FA7ABB48-3AE9-E6EE-4D74-ADE2B4506A6B}"/>
              </a:ext>
            </a:extLst>
          </p:cNvPr>
          <p:cNvCxnSpPr/>
          <p:nvPr/>
        </p:nvCxnSpPr>
        <p:spPr>
          <a:xfrm>
            <a:off x="6693877" y="2657251"/>
            <a:ext cx="0" cy="2653302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itle 3">
            <a:extLst>
              <a:ext uri="{FF2B5EF4-FFF2-40B4-BE49-F238E27FC236}">
                <a16:creationId xmlns:a16="http://schemas.microsoft.com/office/drawing/2014/main" id="{7270AC32-7A6D-6825-5815-B3E972C7EA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884665"/>
            <a:ext cx="7886700" cy="1325563"/>
          </a:xfrm>
        </p:spPr>
        <p:txBody>
          <a:bodyPr/>
          <a:lstStyle/>
          <a:p>
            <a:pPr algn="ctr"/>
            <a:r>
              <a:rPr lang="en-GB" b="1" dirty="0">
                <a:solidFill>
                  <a:schemeClr val="bg1"/>
                </a:solidFill>
              </a:rPr>
              <a:t>How will I know if I am getting AA? 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5FD424E-F14B-9A12-8C71-FBC1137377C7}"/>
              </a:ext>
            </a:extLst>
          </p:cNvPr>
          <p:cNvSpPr txBox="1"/>
          <p:nvPr/>
        </p:nvSpPr>
        <p:spPr>
          <a:xfrm>
            <a:off x="101600" y="2210228"/>
            <a:ext cx="8940799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en-GB" sz="2800" dirty="0">
                <a:solidFill>
                  <a:schemeClr val="bg1"/>
                </a:solidFill>
              </a:rPr>
              <a:t>By the end of Wednesday, you will have received a letter outlining your arrangements 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en-GB" sz="2800" dirty="0">
              <a:solidFill>
                <a:schemeClr val="bg1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n-GB" sz="2800" dirty="0">
                <a:solidFill>
                  <a:schemeClr val="bg1"/>
                </a:solidFill>
              </a:rPr>
              <a:t>Check that this information is correct, sign it and return it to Ms Stobie 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en-GB" sz="2800" dirty="0">
              <a:solidFill>
                <a:schemeClr val="bg1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n-GB" sz="2800" dirty="0">
                <a:solidFill>
                  <a:schemeClr val="bg1"/>
                </a:solidFill>
              </a:rPr>
              <a:t>Take a picture of the letter for your own records as it will tell you where you will be sitting your exam 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en-GB" sz="2800" dirty="0">
              <a:solidFill>
                <a:schemeClr val="bg1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en-GB" sz="2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0378034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3A572E5-0734-9D30-6423-A644FE1BD5D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DA3353-A7A6-FBEA-3D6A-13B735117038}"/>
              </a:ext>
            </a:extLst>
          </p:cNvPr>
          <p:cNvSpPr txBox="1">
            <a:spLocks/>
          </p:cNvSpPr>
          <p:nvPr/>
        </p:nvSpPr>
        <p:spPr>
          <a:xfrm>
            <a:off x="2614669" y="1018201"/>
            <a:ext cx="7267462" cy="1058492"/>
          </a:xfrm>
          <a:prstGeom prst="rect">
            <a:avLst/>
          </a:prstGeom>
        </p:spPr>
        <p:txBody>
          <a:bodyPr anchor="ctr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en-GB" sz="4800" b="1" dirty="0">
              <a:solidFill>
                <a:schemeClr val="bg1"/>
              </a:solidFill>
              <a:latin typeface="+mn-lt"/>
            </a:endParaRP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86DF1179-D857-E50F-29B9-8871E5774513}"/>
              </a:ext>
            </a:extLst>
          </p:cNvPr>
          <p:cNvCxnSpPr/>
          <p:nvPr/>
        </p:nvCxnSpPr>
        <p:spPr>
          <a:xfrm>
            <a:off x="6693877" y="2657251"/>
            <a:ext cx="0" cy="2653302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itle 3">
            <a:extLst>
              <a:ext uri="{FF2B5EF4-FFF2-40B4-BE49-F238E27FC236}">
                <a16:creationId xmlns:a16="http://schemas.microsoft.com/office/drawing/2014/main" id="{87A645F6-481C-3415-9AD6-B3DBB3A842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-486935"/>
            <a:ext cx="7156448" cy="4792235"/>
          </a:xfrm>
        </p:spPr>
        <p:txBody>
          <a:bodyPr>
            <a:normAutofit/>
          </a:bodyPr>
          <a:lstStyle/>
          <a:p>
            <a:pPr algn="ctr"/>
            <a:r>
              <a:rPr lang="en-GB" b="1" dirty="0">
                <a:solidFill>
                  <a:schemeClr val="bg1"/>
                </a:solidFill>
              </a:rPr>
              <a:t>If you are getting AA because of EAL you need to: </a:t>
            </a:r>
            <a:br>
              <a:rPr lang="en-GB" b="1" dirty="0">
                <a:solidFill>
                  <a:schemeClr val="bg1"/>
                </a:solidFill>
              </a:rPr>
            </a:br>
            <a:br>
              <a:rPr lang="en-GB" b="1" dirty="0">
                <a:solidFill>
                  <a:schemeClr val="bg1"/>
                </a:solidFill>
              </a:rPr>
            </a:br>
            <a:endParaRPr lang="en-GB" b="1" dirty="0">
              <a:solidFill>
                <a:schemeClr val="bg1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1A05455-B37F-14CC-22EC-24863582E1E9}"/>
              </a:ext>
            </a:extLst>
          </p:cNvPr>
          <p:cNvSpPr txBox="1"/>
          <p:nvPr/>
        </p:nvSpPr>
        <p:spPr>
          <a:xfrm>
            <a:off x="12698" y="1771123"/>
            <a:ext cx="8940799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ü"/>
            </a:pPr>
            <a:endParaRPr lang="en-GB" sz="2800" dirty="0">
              <a:solidFill>
                <a:schemeClr val="bg1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n-GB" sz="2800" dirty="0">
                <a:solidFill>
                  <a:schemeClr val="bg1"/>
                </a:solidFill>
              </a:rPr>
              <a:t>Collect your dictionary from Mrs Wilkes’ room in the Languages Department IMMEDIATELY after you register in the street area. </a:t>
            </a:r>
          </a:p>
          <a:p>
            <a:endParaRPr lang="en-GB" sz="2800" dirty="0">
              <a:solidFill>
                <a:schemeClr val="bg1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n-GB" sz="2800" dirty="0">
                <a:solidFill>
                  <a:schemeClr val="bg1"/>
                </a:solidFill>
              </a:rPr>
              <a:t>You are responsible for collecting AND returning your dictionary </a:t>
            </a:r>
          </a:p>
          <a:p>
            <a:endParaRPr lang="en-GB" sz="2800" dirty="0">
              <a:solidFill>
                <a:schemeClr val="bg1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n-GB" sz="2800" dirty="0">
                <a:solidFill>
                  <a:schemeClr val="bg1"/>
                </a:solidFill>
              </a:rPr>
              <a:t>If you do not collect your dictionary, you will not be given the extra time </a:t>
            </a:r>
          </a:p>
        </p:txBody>
      </p:sp>
    </p:spTree>
    <p:extLst>
      <p:ext uri="{BB962C8B-B14F-4D97-AF65-F5344CB8AC3E}">
        <p14:creationId xmlns:p14="http://schemas.microsoft.com/office/powerpoint/2010/main" val="41494821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2D2A01F-7E07-76D0-B1F2-4B6E2305111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EE68CD-5C36-7C8A-848B-9EC5AB8AF63E}"/>
              </a:ext>
            </a:extLst>
          </p:cNvPr>
          <p:cNvSpPr txBox="1">
            <a:spLocks/>
          </p:cNvSpPr>
          <p:nvPr/>
        </p:nvSpPr>
        <p:spPr>
          <a:xfrm>
            <a:off x="2614669" y="1018201"/>
            <a:ext cx="7267462" cy="1058492"/>
          </a:xfrm>
          <a:prstGeom prst="rect">
            <a:avLst/>
          </a:prstGeom>
        </p:spPr>
        <p:txBody>
          <a:bodyPr anchor="ctr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en-GB" sz="4800" b="1" dirty="0">
              <a:solidFill>
                <a:schemeClr val="bg1"/>
              </a:solidFill>
              <a:latin typeface="+mn-lt"/>
            </a:endParaRP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0BDCB4C9-2D9C-07C5-78CF-AC2B69F179E0}"/>
              </a:ext>
            </a:extLst>
          </p:cNvPr>
          <p:cNvCxnSpPr/>
          <p:nvPr/>
        </p:nvCxnSpPr>
        <p:spPr>
          <a:xfrm>
            <a:off x="6693877" y="2657251"/>
            <a:ext cx="0" cy="2653302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itle 3">
            <a:extLst>
              <a:ext uri="{FF2B5EF4-FFF2-40B4-BE49-F238E27FC236}">
                <a16:creationId xmlns:a16="http://schemas.microsoft.com/office/drawing/2014/main" id="{BF9047A4-5BE1-2670-99D1-8464CC6403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4699" y="-1310169"/>
            <a:ext cx="7378697" cy="4792235"/>
          </a:xfrm>
        </p:spPr>
        <p:txBody>
          <a:bodyPr>
            <a:normAutofit/>
          </a:bodyPr>
          <a:lstStyle/>
          <a:p>
            <a:pPr algn="ctr"/>
            <a:r>
              <a:rPr lang="en-GB" sz="3200" b="1" dirty="0">
                <a:solidFill>
                  <a:schemeClr val="bg1"/>
                </a:solidFill>
              </a:rPr>
              <a:t>Example: you are sitting N5 Maths. </a:t>
            </a:r>
            <a:br>
              <a:rPr lang="en-GB" sz="3200" b="1" dirty="0">
                <a:solidFill>
                  <a:schemeClr val="bg1"/>
                </a:solidFill>
              </a:rPr>
            </a:br>
            <a:r>
              <a:rPr lang="en-GB" sz="3200" b="1" dirty="0">
                <a:solidFill>
                  <a:schemeClr val="bg1"/>
                </a:solidFill>
              </a:rPr>
              <a:t>There are 2 papers </a:t>
            </a:r>
            <a:br>
              <a:rPr lang="en-GB" sz="3200" b="1" dirty="0">
                <a:solidFill>
                  <a:schemeClr val="bg1"/>
                </a:solidFill>
              </a:rPr>
            </a:br>
            <a:r>
              <a:rPr lang="en-GB" sz="3200" b="1" dirty="0">
                <a:solidFill>
                  <a:schemeClr val="bg1"/>
                </a:solidFill>
              </a:rPr>
              <a:t>9.00 – 10.00 and then 10.45 – 12.15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BE4466B-2592-8D36-C8BC-126FBCD0C6C7}"/>
              </a:ext>
            </a:extLst>
          </p:cNvPr>
          <p:cNvSpPr txBox="1"/>
          <p:nvPr/>
        </p:nvSpPr>
        <p:spPr>
          <a:xfrm>
            <a:off x="130603" y="1894233"/>
            <a:ext cx="9013397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solidFill>
                  <a:schemeClr val="bg1"/>
                </a:solidFill>
              </a:rPr>
              <a:t>0820 – Arrive at school, register with member of staff at the door </a:t>
            </a:r>
          </a:p>
          <a:p>
            <a:r>
              <a:rPr lang="en-GB" sz="2000" dirty="0">
                <a:solidFill>
                  <a:schemeClr val="bg1"/>
                </a:solidFill>
              </a:rPr>
              <a:t>Hand phone in at the office </a:t>
            </a:r>
          </a:p>
          <a:p>
            <a:r>
              <a:rPr lang="en-GB" sz="2000" dirty="0">
                <a:solidFill>
                  <a:schemeClr val="bg1"/>
                </a:solidFill>
              </a:rPr>
              <a:t>0840 – PT will speak to all of you in the street area</a:t>
            </a:r>
          </a:p>
          <a:p>
            <a:r>
              <a:rPr lang="en-GB" sz="2000" dirty="0">
                <a:solidFill>
                  <a:schemeClr val="bg1"/>
                </a:solidFill>
              </a:rPr>
              <a:t>Make your way to the Games Hall. </a:t>
            </a:r>
          </a:p>
          <a:p>
            <a:endParaRPr lang="en-GB" sz="2000" dirty="0">
              <a:solidFill>
                <a:schemeClr val="bg1"/>
              </a:solidFill>
            </a:endParaRPr>
          </a:p>
          <a:p>
            <a:r>
              <a:rPr lang="en-GB" sz="2000" dirty="0">
                <a:solidFill>
                  <a:schemeClr val="bg1"/>
                </a:solidFill>
              </a:rPr>
              <a:t>Sit in the allocated seating area in the Games hall </a:t>
            </a:r>
          </a:p>
          <a:p>
            <a:r>
              <a:rPr lang="en-GB" sz="2000" dirty="0">
                <a:solidFill>
                  <a:schemeClr val="bg1"/>
                </a:solidFill>
              </a:rPr>
              <a:t>0850 – be in your seat in the Games Hall </a:t>
            </a:r>
          </a:p>
          <a:p>
            <a:r>
              <a:rPr lang="en-GB" sz="2000" dirty="0">
                <a:solidFill>
                  <a:schemeClr val="bg1"/>
                </a:solidFill>
              </a:rPr>
              <a:t>0900 – exam starts. </a:t>
            </a:r>
          </a:p>
          <a:p>
            <a:r>
              <a:rPr lang="en-GB" sz="2000" dirty="0">
                <a:solidFill>
                  <a:schemeClr val="bg1"/>
                </a:solidFill>
              </a:rPr>
              <a:t>1000 – exam ends </a:t>
            </a:r>
          </a:p>
          <a:p>
            <a:r>
              <a:rPr lang="en-GB" sz="2000" dirty="0">
                <a:solidFill>
                  <a:schemeClr val="bg1"/>
                </a:solidFill>
              </a:rPr>
              <a:t>Stay in the street area in between exams – DO NOT LEAVE SCHOOL</a:t>
            </a:r>
          </a:p>
          <a:p>
            <a:r>
              <a:rPr lang="en-GB" sz="2000" dirty="0">
                <a:solidFill>
                  <a:schemeClr val="bg1"/>
                </a:solidFill>
              </a:rPr>
              <a:t>1030 – return to the Games Hall </a:t>
            </a:r>
          </a:p>
          <a:p>
            <a:r>
              <a:rPr lang="en-GB" sz="2000" dirty="0">
                <a:solidFill>
                  <a:schemeClr val="bg1"/>
                </a:solidFill>
              </a:rPr>
              <a:t>1045 – exam starts </a:t>
            </a:r>
          </a:p>
          <a:p>
            <a:r>
              <a:rPr lang="en-GB" sz="2000" dirty="0">
                <a:solidFill>
                  <a:schemeClr val="bg1"/>
                </a:solidFill>
              </a:rPr>
              <a:t>1215 – exam ends. Leave school  </a:t>
            </a:r>
          </a:p>
        </p:txBody>
      </p:sp>
    </p:spTree>
    <p:extLst>
      <p:ext uri="{BB962C8B-B14F-4D97-AF65-F5344CB8AC3E}">
        <p14:creationId xmlns:p14="http://schemas.microsoft.com/office/powerpoint/2010/main" val="12171451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96D057C-EF7A-A2D6-F4EC-966661FD7BE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D92945-EFD2-8575-3279-7AD8F97A5EDB}"/>
              </a:ext>
            </a:extLst>
          </p:cNvPr>
          <p:cNvSpPr txBox="1">
            <a:spLocks/>
          </p:cNvSpPr>
          <p:nvPr/>
        </p:nvSpPr>
        <p:spPr>
          <a:xfrm>
            <a:off x="2614669" y="1018201"/>
            <a:ext cx="7267462" cy="1058492"/>
          </a:xfrm>
          <a:prstGeom prst="rect">
            <a:avLst/>
          </a:prstGeom>
        </p:spPr>
        <p:txBody>
          <a:bodyPr anchor="ctr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en-GB" sz="4800" b="1" dirty="0">
              <a:solidFill>
                <a:schemeClr val="bg1"/>
              </a:solidFill>
              <a:latin typeface="+mn-lt"/>
            </a:endParaRP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1C05A3A6-0C7C-D6F1-4901-2F8748E8C764}"/>
              </a:ext>
            </a:extLst>
          </p:cNvPr>
          <p:cNvCxnSpPr/>
          <p:nvPr/>
        </p:nvCxnSpPr>
        <p:spPr>
          <a:xfrm>
            <a:off x="6693877" y="2657251"/>
            <a:ext cx="0" cy="2653302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itle 3">
            <a:extLst>
              <a:ext uri="{FF2B5EF4-FFF2-40B4-BE49-F238E27FC236}">
                <a16:creationId xmlns:a16="http://schemas.microsoft.com/office/drawing/2014/main" id="{1276461E-2A61-0792-FC1E-2C47395869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29033" y="486255"/>
            <a:ext cx="7886700" cy="1325563"/>
          </a:xfrm>
        </p:spPr>
        <p:txBody>
          <a:bodyPr>
            <a:normAutofit/>
          </a:bodyPr>
          <a:lstStyle/>
          <a:p>
            <a:r>
              <a:rPr lang="en-GB" sz="6000" b="1" dirty="0">
                <a:solidFill>
                  <a:schemeClr val="bg1"/>
                </a:solidFill>
              </a:rPr>
              <a:t>Before your Prelims…..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6ABCB55-D75A-BDD6-7398-A14367CF5AFB}"/>
              </a:ext>
            </a:extLst>
          </p:cNvPr>
          <p:cNvSpPr txBox="1"/>
          <p:nvPr/>
        </p:nvSpPr>
        <p:spPr>
          <a:xfrm>
            <a:off x="350799" y="1843790"/>
            <a:ext cx="86408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en-GB" sz="3500" dirty="0">
                <a:solidFill>
                  <a:schemeClr val="bg1"/>
                </a:solidFill>
              </a:rPr>
              <a:t>Check the timetable to make sure that you have no clashes</a:t>
            </a:r>
            <a:r>
              <a:rPr lang="en-GB" sz="2400" dirty="0">
                <a:solidFill>
                  <a:schemeClr val="bg1"/>
                </a:solidFill>
              </a:rPr>
              <a:t>.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en-GB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19AA279-A017-E6EF-C55F-6565745959A5}"/>
              </a:ext>
            </a:extLst>
          </p:cNvPr>
          <p:cNvSpPr txBox="1"/>
          <p:nvPr/>
        </p:nvSpPr>
        <p:spPr>
          <a:xfrm>
            <a:off x="350799" y="3259539"/>
            <a:ext cx="8640800" cy="19851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en-GB" sz="3500" dirty="0">
                <a:solidFill>
                  <a:schemeClr val="bg1"/>
                </a:solidFill>
              </a:rPr>
              <a:t>Speak to your subject teacher if you are unsure if you are sitting a Prelim. Check that you are sitting the correct Level. 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en-GB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9A3BBD7-9C6E-EEF0-B14C-0DDCA5C804E0}"/>
              </a:ext>
            </a:extLst>
          </p:cNvPr>
          <p:cNvSpPr txBox="1"/>
          <p:nvPr/>
        </p:nvSpPr>
        <p:spPr>
          <a:xfrm>
            <a:off x="249198" y="5135593"/>
            <a:ext cx="8894802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en-GB" sz="3500" dirty="0">
                <a:solidFill>
                  <a:schemeClr val="bg1"/>
                </a:solidFill>
              </a:rPr>
              <a:t>Make sure you know your candidate number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889869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82D09DE-1D1F-A208-5923-4D953A52C2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19B090-F4AF-37BD-E0B4-0389290B5FE8}"/>
              </a:ext>
            </a:extLst>
          </p:cNvPr>
          <p:cNvSpPr txBox="1">
            <a:spLocks/>
          </p:cNvSpPr>
          <p:nvPr/>
        </p:nvSpPr>
        <p:spPr>
          <a:xfrm>
            <a:off x="2614669" y="1018201"/>
            <a:ext cx="7267462" cy="1058492"/>
          </a:xfrm>
          <a:prstGeom prst="rect">
            <a:avLst/>
          </a:prstGeom>
        </p:spPr>
        <p:txBody>
          <a:bodyPr anchor="ctr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en-GB" sz="4800" b="1" dirty="0">
              <a:solidFill>
                <a:schemeClr val="bg1"/>
              </a:solidFill>
              <a:latin typeface="+mn-lt"/>
            </a:endParaRP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3897AD7C-3E78-42F5-9FEE-F61219A97C15}"/>
              </a:ext>
            </a:extLst>
          </p:cNvPr>
          <p:cNvCxnSpPr/>
          <p:nvPr/>
        </p:nvCxnSpPr>
        <p:spPr>
          <a:xfrm>
            <a:off x="6693877" y="2657251"/>
            <a:ext cx="0" cy="2653302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itle 3">
            <a:extLst>
              <a:ext uri="{FF2B5EF4-FFF2-40B4-BE49-F238E27FC236}">
                <a16:creationId xmlns:a16="http://schemas.microsoft.com/office/drawing/2014/main" id="{3CDC1AA3-9621-3B37-3E74-894517C256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57350" y="355419"/>
            <a:ext cx="7886700" cy="1325563"/>
          </a:xfrm>
        </p:spPr>
        <p:txBody>
          <a:bodyPr>
            <a:normAutofit/>
          </a:bodyPr>
          <a:lstStyle/>
          <a:p>
            <a:r>
              <a:rPr lang="en-GB" sz="6000" b="1" dirty="0">
                <a:solidFill>
                  <a:schemeClr val="bg1"/>
                </a:solidFill>
              </a:rPr>
              <a:t>During the Prelims 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701F173-AE14-D482-410A-7FE9BF72D66D}"/>
              </a:ext>
            </a:extLst>
          </p:cNvPr>
          <p:cNvSpPr txBox="1"/>
          <p:nvPr/>
        </p:nvSpPr>
        <p:spPr>
          <a:xfrm>
            <a:off x="152400" y="1590129"/>
            <a:ext cx="852170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 algn="ctr">
              <a:buFont typeface="Wingdings" panose="05000000000000000000" pitchFamily="2" charset="2"/>
              <a:buChar char="ü"/>
            </a:pPr>
            <a:r>
              <a:rPr lang="en-GB" sz="2800" dirty="0">
                <a:highlight>
                  <a:srgbClr val="FFFF00"/>
                </a:highlight>
              </a:rPr>
              <a:t>Only come in when you have an exam. You should NOT be in school if you do not have an exam </a:t>
            </a:r>
          </a:p>
          <a:p>
            <a:pPr algn="ctr"/>
            <a:endParaRPr lang="en-GB" sz="2800" dirty="0"/>
          </a:p>
          <a:p>
            <a:r>
              <a:rPr lang="en-GB" sz="2800" dirty="0">
                <a:solidFill>
                  <a:schemeClr val="bg1"/>
                </a:solidFill>
              </a:rPr>
              <a:t>You should only be in for an exam or if you have made a prior arrangement with a member of staff to see them. </a:t>
            </a:r>
          </a:p>
          <a:p>
            <a:r>
              <a:rPr lang="en-GB" sz="2800" dirty="0">
                <a:solidFill>
                  <a:schemeClr val="bg1"/>
                </a:solidFill>
              </a:rPr>
              <a:t>If you do come in to see a member of staff you need to:</a:t>
            </a:r>
          </a:p>
          <a:p>
            <a:pPr marL="457200" indent="-457200">
              <a:buFontTx/>
              <a:buChar char="-"/>
            </a:pPr>
            <a:r>
              <a:rPr lang="en-GB" sz="2800" dirty="0">
                <a:solidFill>
                  <a:schemeClr val="bg1"/>
                </a:solidFill>
              </a:rPr>
              <a:t>Sign in at the office </a:t>
            </a:r>
          </a:p>
          <a:p>
            <a:pPr marL="457200" indent="-457200">
              <a:buFontTx/>
              <a:buChar char="-"/>
            </a:pPr>
            <a:r>
              <a:rPr lang="en-GB" sz="2800" dirty="0">
                <a:solidFill>
                  <a:schemeClr val="bg1"/>
                </a:solidFill>
              </a:rPr>
              <a:t>Be in full school uniform </a:t>
            </a:r>
          </a:p>
          <a:p>
            <a:pPr marL="457200" indent="-457200">
              <a:buFontTx/>
              <a:buChar char="-"/>
            </a:pPr>
            <a:r>
              <a:rPr lang="en-GB" sz="2800" dirty="0">
                <a:solidFill>
                  <a:schemeClr val="bg1"/>
                </a:solidFill>
              </a:rPr>
              <a:t>Remain in the classroom with the teacher  </a:t>
            </a:r>
          </a:p>
        </p:txBody>
      </p:sp>
    </p:spTree>
    <p:extLst>
      <p:ext uri="{BB962C8B-B14F-4D97-AF65-F5344CB8AC3E}">
        <p14:creationId xmlns:p14="http://schemas.microsoft.com/office/powerpoint/2010/main" val="8562988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E6AAAEE-EE74-3243-66BC-64011B6101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71F6F3-292E-DAEC-00F1-5AC7012B30A9}"/>
              </a:ext>
            </a:extLst>
          </p:cNvPr>
          <p:cNvSpPr txBox="1">
            <a:spLocks/>
          </p:cNvSpPr>
          <p:nvPr/>
        </p:nvSpPr>
        <p:spPr>
          <a:xfrm>
            <a:off x="2614669" y="1018201"/>
            <a:ext cx="7267462" cy="1058492"/>
          </a:xfrm>
          <a:prstGeom prst="rect">
            <a:avLst/>
          </a:prstGeom>
        </p:spPr>
        <p:txBody>
          <a:bodyPr anchor="ctr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en-GB" sz="4800" b="1" dirty="0">
              <a:solidFill>
                <a:schemeClr val="bg1"/>
              </a:solidFill>
              <a:latin typeface="+mn-lt"/>
            </a:endParaRP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4F4A005C-CF36-200B-F395-F40BD49B0AB6}"/>
              </a:ext>
            </a:extLst>
          </p:cNvPr>
          <p:cNvCxnSpPr/>
          <p:nvPr/>
        </p:nvCxnSpPr>
        <p:spPr>
          <a:xfrm>
            <a:off x="6693877" y="2657251"/>
            <a:ext cx="0" cy="2653302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itle 3">
            <a:extLst>
              <a:ext uri="{FF2B5EF4-FFF2-40B4-BE49-F238E27FC236}">
                <a16:creationId xmlns:a16="http://schemas.microsoft.com/office/drawing/2014/main" id="{CFA05001-082B-D986-3797-8DCDE00F83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57350" y="355419"/>
            <a:ext cx="7886700" cy="1325563"/>
          </a:xfrm>
        </p:spPr>
        <p:txBody>
          <a:bodyPr>
            <a:normAutofit/>
          </a:bodyPr>
          <a:lstStyle/>
          <a:p>
            <a:r>
              <a:rPr lang="en-GB" sz="6000" b="1" dirty="0">
                <a:solidFill>
                  <a:schemeClr val="bg1"/>
                </a:solidFill>
              </a:rPr>
              <a:t>During the Prelims 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C768AF7-B0A5-43FD-DD8A-3824D6E33B59}"/>
              </a:ext>
            </a:extLst>
          </p:cNvPr>
          <p:cNvSpPr txBox="1"/>
          <p:nvPr/>
        </p:nvSpPr>
        <p:spPr>
          <a:xfrm>
            <a:off x="152400" y="1590129"/>
            <a:ext cx="85217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buFont typeface="Wingdings" panose="05000000000000000000" pitchFamily="2" charset="2"/>
              <a:buChar char="ü"/>
            </a:pPr>
            <a:r>
              <a:rPr lang="en-GB" sz="2800" dirty="0">
                <a:solidFill>
                  <a:schemeClr val="bg1"/>
                </a:solidFill>
              </a:rPr>
              <a:t>When you are in for your exams you should be in full school uniform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A105AC1-082F-07E4-7B50-1BCB83D362E0}"/>
              </a:ext>
            </a:extLst>
          </p:cNvPr>
          <p:cNvSpPr txBox="1"/>
          <p:nvPr/>
        </p:nvSpPr>
        <p:spPr>
          <a:xfrm>
            <a:off x="152400" y="2907228"/>
            <a:ext cx="852170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buFont typeface="Wingdings" panose="05000000000000000000" pitchFamily="2" charset="2"/>
              <a:buChar char="ü"/>
            </a:pPr>
            <a:r>
              <a:rPr lang="en-GB" sz="2800" dirty="0">
                <a:solidFill>
                  <a:schemeClr val="bg1"/>
                </a:solidFill>
              </a:rPr>
              <a:t>During the exam, you are not permitted to leave the exam room before the end of the exam. You must remain in the hall/room for the entire duration of the exam</a:t>
            </a:r>
          </a:p>
        </p:txBody>
      </p:sp>
    </p:spTree>
    <p:extLst>
      <p:ext uri="{BB962C8B-B14F-4D97-AF65-F5344CB8AC3E}">
        <p14:creationId xmlns:p14="http://schemas.microsoft.com/office/powerpoint/2010/main" val="36991521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3E2A4CF-68BC-E065-EC85-2B5417E60FC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C3392D-24DE-E616-0419-411BAE727F30}"/>
              </a:ext>
            </a:extLst>
          </p:cNvPr>
          <p:cNvSpPr txBox="1">
            <a:spLocks/>
          </p:cNvSpPr>
          <p:nvPr/>
        </p:nvSpPr>
        <p:spPr>
          <a:xfrm>
            <a:off x="2614669" y="1018201"/>
            <a:ext cx="7267462" cy="1058492"/>
          </a:xfrm>
          <a:prstGeom prst="rect">
            <a:avLst/>
          </a:prstGeom>
        </p:spPr>
        <p:txBody>
          <a:bodyPr anchor="ctr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en-GB" sz="4800" b="1" dirty="0">
              <a:solidFill>
                <a:schemeClr val="bg1"/>
              </a:solidFill>
              <a:latin typeface="+mn-lt"/>
            </a:endParaRP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692AC46C-A8DB-BBB4-9D37-B64F26B80C0F}"/>
              </a:ext>
            </a:extLst>
          </p:cNvPr>
          <p:cNvCxnSpPr/>
          <p:nvPr/>
        </p:nvCxnSpPr>
        <p:spPr>
          <a:xfrm>
            <a:off x="6693877" y="2657251"/>
            <a:ext cx="0" cy="2653302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itle 3">
            <a:extLst>
              <a:ext uri="{FF2B5EF4-FFF2-40B4-BE49-F238E27FC236}">
                <a16:creationId xmlns:a16="http://schemas.microsoft.com/office/drawing/2014/main" id="{2F758DB9-3680-4218-6FD5-4FB3F8B250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49669" y="416547"/>
            <a:ext cx="7886700" cy="1325563"/>
          </a:xfrm>
        </p:spPr>
        <p:txBody>
          <a:bodyPr>
            <a:normAutofit/>
          </a:bodyPr>
          <a:lstStyle/>
          <a:p>
            <a:r>
              <a:rPr lang="en-GB" sz="6000" b="1" dirty="0">
                <a:solidFill>
                  <a:schemeClr val="bg1"/>
                </a:solidFill>
              </a:rPr>
              <a:t>Prelims 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03EBC96-F166-F4AD-C226-DB9775A72644}"/>
              </a:ext>
            </a:extLst>
          </p:cNvPr>
          <p:cNvSpPr txBox="1"/>
          <p:nvPr/>
        </p:nvSpPr>
        <p:spPr>
          <a:xfrm>
            <a:off x="152400" y="1590129"/>
            <a:ext cx="852170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solidFill>
                  <a:schemeClr val="bg1"/>
                </a:solidFill>
              </a:rPr>
              <a:t>The procedure that we follow each day of the Prelims is set out by SQA </a:t>
            </a:r>
          </a:p>
          <a:p>
            <a:pPr algn="ctr"/>
            <a:endParaRPr lang="en-GB" sz="2800" dirty="0">
              <a:solidFill>
                <a:schemeClr val="bg1"/>
              </a:solidFill>
            </a:endParaRPr>
          </a:p>
          <a:p>
            <a:pPr algn="ctr"/>
            <a:r>
              <a:rPr lang="en-GB" sz="2800" dirty="0">
                <a:solidFill>
                  <a:schemeClr val="bg1"/>
                </a:solidFill>
              </a:rPr>
              <a:t>As a school we are verified by SQA that we are following their procedures, it is therefore very important that you follow the instructions that you are given. </a:t>
            </a:r>
          </a:p>
          <a:p>
            <a:pPr algn="ctr"/>
            <a:endParaRPr lang="en-GB" sz="2800" dirty="0">
              <a:solidFill>
                <a:schemeClr val="bg1"/>
              </a:solidFill>
            </a:endParaRPr>
          </a:p>
          <a:p>
            <a:pPr algn="ctr"/>
            <a:r>
              <a:rPr lang="en-GB" sz="2800" dirty="0">
                <a:solidFill>
                  <a:schemeClr val="bg1"/>
                </a:solidFill>
              </a:rPr>
              <a:t>Failure to do so may result in you not being permitted to sit any SQA exams. </a:t>
            </a:r>
          </a:p>
        </p:txBody>
      </p:sp>
    </p:spTree>
    <p:extLst>
      <p:ext uri="{BB962C8B-B14F-4D97-AF65-F5344CB8AC3E}">
        <p14:creationId xmlns:p14="http://schemas.microsoft.com/office/powerpoint/2010/main" val="32537222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8BD13BA-2AEB-FF54-4D8B-F70388D2D6A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BF5E22-4061-5478-8D3F-3E1A264EB0F2}"/>
              </a:ext>
            </a:extLst>
          </p:cNvPr>
          <p:cNvSpPr txBox="1">
            <a:spLocks/>
          </p:cNvSpPr>
          <p:nvPr/>
        </p:nvSpPr>
        <p:spPr>
          <a:xfrm>
            <a:off x="2614669" y="1018201"/>
            <a:ext cx="7267462" cy="1058492"/>
          </a:xfrm>
          <a:prstGeom prst="rect">
            <a:avLst/>
          </a:prstGeom>
        </p:spPr>
        <p:txBody>
          <a:bodyPr anchor="ctr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en-GB" sz="4800" b="1" dirty="0">
              <a:solidFill>
                <a:schemeClr val="bg1"/>
              </a:solidFill>
              <a:latin typeface="+mn-lt"/>
            </a:endParaRP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26BCA590-270F-B9B6-23FE-1007FA64184F}"/>
              </a:ext>
            </a:extLst>
          </p:cNvPr>
          <p:cNvCxnSpPr/>
          <p:nvPr/>
        </p:nvCxnSpPr>
        <p:spPr>
          <a:xfrm>
            <a:off x="6693877" y="2657251"/>
            <a:ext cx="0" cy="2653302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itle 3">
            <a:extLst>
              <a:ext uri="{FF2B5EF4-FFF2-40B4-BE49-F238E27FC236}">
                <a16:creationId xmlns:a16="http://schemas.microsoft.com/office/drawing/2014/main" id="{89C15D5A-BA9D-AECD-2E55-174336AE50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81250" y="221884"/>
            <a:ext cx="6065227" cy="1325563"/>
          </a:xfrm>
        </p:spPr>
        <p:txBody>
          <a:bodyPr>
            <a:normAutofit/>
          </a:bodyPr>
          <a:lstStyle/>
          <a:p>
            <a:r>
              <a:rPr lang="en-GB" sz="6000" b="1" dirty="0">
                <a:solidFill>
                  <a:schemeClr val="bg1"/>
                </a:solidFill>
              </a:rPr>
              <a:t>On the day …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F899EBD-68FC-F559-97F3-E89A2D0A2CD9}"/>
              </a:ext>
            </a:extLst>
          </p:cNvPr>
          <p:cNvSpPr txBox="1"/>
          <p:nvPr/>
        </p:nvSpPr>
        <p:spPr>
          <a:xfrm>
            <a:off x="349251" y="1443385"/>
            <a:ext cx="8445498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en-GB" sz="3200" dirty="0">
                <a:solidFill>
                  <a:schemeClr val="bg1"/>
                </a:solidFill>
              </a:rPr>
              <a:t>You need to be at school </a:t>
            </a:r>
            <a:r>
              <a:rPr lang="en-GB" sz="3200" dirty="0">
                <a:highlight>
                  <a:srgbClr val="FFFF00"/>
                </a:highlight>
              </a:rPr>
              <a:t>at least 30 mins before your exam start time</a:t>
            </a:r>
            <a:r>
              <a:rPr lang="en-GB" sz="3200" dirty="0">
                <a:solidFill>
                  <a:schemeClr val="bg1"/>
                </a:solidFill>
              </a:rPr>
              <a:t>. This means for morning exams you need to be in for 8.30am – at the latest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n-GB" sz="3200" dirty="0">
                <a:solidFill>
                  <a:schemeClr val="bg1"/>
                </a:solidFill>
              </a:rPr>
              <a:t>There will be a member of SLT doing the register at the front door. </a:t>
            </a:r>
            <a:r>
              <a:rPr lang="en-GB" sz="3200" dirty="0">
                <a:highlight>
                  <a:srgbClr val="FFFF00"/>
                </a:highlight>
              </a:rPr>
              <a:t>You must register with them on the way in</a:t>
            </a:r>
            <a:r>
              <a:rPr lang="en-GB" sz="3200" dirty="0">
                <a:solidFill>
                  <a:schemeClr val="bg1"/>
                </a:solidFill>
              </a:rPr>
              <a:t>. It is your responsibility to present yourself to them, do not assume they have seen you</a:t>
            </a:r>
          </a:p>
        </p:txBody>
      </p:sp>
    </p:spTree>
    <p:extLst>
      <p:ext uri="{BB962C8B-B14F-4D97-AF65-F5344CB8AC3E}">
        <p14:creationId xmlns:p14="http://schemas.microsoft.com/office/powerpoint/2010/main" val="13255436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ACCB6C5-D873-AEED-ED14-C2D1DF7A544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F62B4E-0F0C-D095-4057-E7C8A1E831BA}"/>
              </a:ext>
            </a:extLst>
          </p:cNvPr>
          <p:cNvSpPr txBox="1">
            <a:spLocks/>
          </p:cNvSpPr>
          <p:nvPr/>
        </p:nvSpPr>
        <p:spPr>
          <a:xfrm>
            <a:off x="2614669" y="1018201"/>
            <a:ext cx="7267462" cy="1058492"/>
          </a:xfrm>
          <a:prstGeom prst="rect">
            <a:avLst/>
          </a:prstGeom>
        </p:spPr>
        <p:txBody>
          <a:bodyPr anchor="ctr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en-GB" sz="4800" b="1" dirty="0">
              <a:solidFill>
                <a:schemeClr val="bg1"/>
              </a:solidFill>
              <a:latin typeface="+mn-lt"/>
            </a:endParaRP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04AA85BE-D42B-5AF7-FF9F-C764B293728B}"/>
              </a:ext>
            </a:extLst>
          </p:cNvPr>
          <p:cNvCxnSpPr/>
          <p:nvPr/>
        </p:nvCxnSpPr>
        <p:spPr>
          <a:xfrm>
            <a:off x="6693877" y="2657251"/>
            <a:ext cx="0" cy="2653302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itle 3">
            <a:extLst>
              <a:ext uri="{FF2B5EF4-FFF2-40B4-BE49-F238E27FC236}">
                <a16:creationId xmlns:a16="http://schemas.microsoft.com/office/drawing/2014/main" id="{8605956F-A504-C74A-9BA2-6825BEE18D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81250" y="221884"/>
            <a:ext cx="6065227" cy="1325563"/>
          </a:xfrm>
        </p:spPr>
        <p:txBody>
          <a:bodyPr>
            <a:normAutofit/>
          </a:bodyPr>
          <a:lstStyle/>
          <a:p>
            <a:r>
              <a:rPr lang="en-GB" sz="6000" b="1" dirty="0">
                <a:solidFill>
                  <a:schemeClr val="bg1"/>
                </a:solidFill>
              </a:rPr>
              <a:t>On the day …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2C39F30-E1F4-9035-19C0-4E587F134F57}"/>
              </a:ext>
            </a:extLst>
          </p:cNvPr>
          <p:cNvSpPr txBox="1"/>
          <p:nvPr/>
        </p:nvSpPr>
        <p:spPr>
          <a:xfrm>
            <a:off x="349251" y="1443385"/>
            <a:ext cx="8445498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en-GB" sz="3200" dirty="0">
                <a:solidFill>
                  <a:schemeClr val="bg1"/>
                </a:solidFill>
              </a:rPr>
              <a:t>Before each exam </a:t>
            </a:r>
            <a:r>
              <a:rPr lang="en-GB" sz="3200" dirty="0">
                <a:highlight>
                  <a:srgbClr val="FFFF00"/>
                </a:highlight>
              </a:rPr>
              <a:t>leave your mobile phone (switched off) at the office</a:t>
            </a:r>
            <a:r>
              <a:rPr lang="en-GB" sz="3200" dirty="0">
                <a:solidFill>
                  <a:schemeClr val="bg1"/>
                </a:solidFill>
              </a:rPr>
              <a:t>. You can collect this after your exam. You are not permitted to bring your phone into the exam room/hall 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en-GB" sz="3200" dirty="0">
              <a:solidFill>
                <a:schemeClr val="bg1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n-GB" sz="3200" dirty="0">
                <a:solidFill>
                  <a:schemeClr val="bg1"/>
                </a:solidFill>
              </a:rPr>
              <a:t>Remain in the street area until the subject PT has spoken to you. After that, make your way to the appropriate room. Check the screens for this information 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en-GB" sz="3200" dirty="0">
              <a:solidFill>
                <a:schemeClr val="bg1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en-GB" sz="3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9045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541F32A-F779-461A-BF27-357C939040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9873E7-693C-9E2D-FAC7-AC46B5822DD8}"/>
              </a:ext>
            </a:extLst>
          </p:cNvPr>
          <p:cNvSpPr txBox="1">
            <a:spLocks/>
          </p:cNvSpPr>
          <p:nvPr/>
        </p:nvSpPr>
        <p:spPr>
          <a:xfrm>
            <a:off x="2614669" y="1018201"/>
            <a:ext cx="7267462" cy="1058492"/>
          </a:xfrm>
          <a:prstGeom prst="rect">
            <a:avLst/>
          </a:prstGeom>
        </p:spPr>
        <p:txBody>
          <a:bodyPr anchor="ctr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en-GB" sz="4800" b="1" dirty="0">
              <a:solidFill>
                <a:schemeClr val="bg1"/>
              </a:solidFill>
              <a:latin typeface="+mn-lt"/>
            </a:endParaRP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CBBF728A-628C-DAD6-CAB4-3411672D5586}"/>
              </a:ext>
            </a:extLst>
          </p:cNvPr>
          <p:cNvCxnSpPr/>
          <p:nvPr/>
        </p:nvCxnSpPr>
        <p:spPr>
          <a:xfrm>
            <a:off x="6693877" y="2657251"/>
            <a:ext cx="0" cy="2653302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itle 3">
            <a:extLst>
              <a:ext uri="{FF2B5EF4-FFF2-40B4-BE49-F238E27FC236}">
                <a16:creationId xmlns:a16="http://schemas.microsoft.com/office/drawing/2014/main" id="{5F137470-95AA-212E-3AEA-6029F06892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158027"/>
            <a:ext cx="7886700" cy="1325563"/>
          </a:xfrm>
        </p:spPr>
        <p:txBody>
          <a:bodyPr>
            <a:noAutofit/>
          </a:bodyPr>
          <a:lstStyle/>
          <a:p>
            <a:pPr algn="ctr"/>
            <a:r>
              <a:rPr lang="en-GB" sz="4800" b="1" dirty="0">
                <a:solidFill>
                  <a:schemeClr val="bg1"/>
                </a:solidFill>
              </a:rPr>
              <a:t>AA Process - Assessment Arrangements </a:t>
            </a:r>
          </a:p>
        </p:txBody>
      </p:sp>
    </p:spTree>
    <p:extLst>
      <p:ext uri="{BB962C8B-B14F-4D97-AF65-F5344CB8AC3E}">
        <p14:creationId xmlns:p14="http://schemas.microsoft.com/office/powerpoint/2010/main" val="382166824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9A6AA13-FE51-0447-DDCB-4396BC8B32C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6EECBA-55CC-06F6-591E-47639476523B}"/>
              </a:ext>
            </a:extLst>
          </p:cNvPr>
          <p:cNvSpPr txBox="1">
            <a:spLocks/>
          </p:cNvSpPr>
          <p:nvPr/>
        </p:nvSpPr>
        <p:spPr>
          <a:xfrm>
            <a:off x="2614669" y="1018201"/>
            <a:ext cx="7267462" cy="1058492"/>
          </a:xfrm>
          <a:prstGeom prst="rect">
            <a:avLst/>
          </a:prstGeom>
        </p:spPr>
        <p:txBody>
          <a:bodyPr anchor="ctr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en-GB" sz="4800" b="1" dirty="0">
              <a:solidFill>
                <a:schemeClr val="bg1"/>
              </a:solidFill>
              <a:latin typeface="+mn-lt"/>
            </a:endParaRP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294F049A-FE05-52AE-0F73-B3B882E1DE64}"/>
              </a:ext>
            </a:extLst>
          </p:cNvPr>
          <p:cNvCxnSpPr/>
          <p:nvPr/>
        </p:nvCxnSpPr>
        <p:spPr>
          <a:xfrm>
            <a:off x="6693877" y="2657251"/>
            <a:ext cx="0" cy="2653302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itle 3">
            <a:extLst>
              <a:ext uri="{FF2B5EF4-FFF2-40B4-BE49-F238E27FC236}">
                <a16:creationId xmlns:a16="http://schemas.microsoft.com/office/drawing/2014/main" id="{FBB485BB-A530-FF26-B62B-761EB4F2B1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6219" y="437643"/>
            <a:ext cx="7886700" cy="1325563"/>
          </a:xfrm>
        </p:spPr>
        <p:txBody>
          <a:bodyPr>
            <a:noAutofit/>
          </a:bodyPr>
          <a:lstStyle/>
          <a:p>
            <a:pPr algn="ctr"/>
            <a:r>
              <a:rPr lang="en-GB" sz="8000" b="1" dirty="0">
                <a:solidFill>
                  <a:schemeClr val="bg1"/>
                </a:solidFill>
              </a:rPr>
              <a:t>AA Process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230C941-CD2C-FE1A-416C-6A32BADE3C34}"/>
              </a:ext>
            </a:extLst>
          </p:cNvPr>
          <p:cNvSpPr txBox="1"/>
          <p:nvPr/>
        </p:nvSpPr>
        <p:spPr>
          <a:xfrm>
            <a:off x="0" y="1568441"/>
            <a:ext cx="9144000" cy="440120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2800" dirty="0">
                <a:solidFill>
                  <a:schemeClr val="bg1"/>
                </a:solidFill>
              </a:rPr>
              <a:t>Some pupils have a long -standing history of support and this will be honoured in the prelims/ main exam diet. </a:t>
            </a:r>
          </a:p>
          <a:p>
            <a:endParaRPr lang="en-GB" sz="2800" dirty="0">
              <a:solidFill>
                <a:schemeClr val="bg1"/>
              </a:solidFill>
            </a:endParaRPr>
          </a:p>
          <a:p>
            <a:r>
              <a:rPr lang="en-GB" sz="2800" b="1" dirty="0">
                <a:solidFill>
                  <a:schemeClr val="bg1"/>
                </a:solidFill>
              </a:rPr>
              <a:t>Other pupils are identified by class teachers</a:t>
            </a:r>
            <a:r>
              <a:rPr lang="en-GB" sz="2800" dirty="0">
                <a:solidFill>
                  <a:schemeClr val="bg1"/>
                </a:solidFill>
              </a:rPr>
              <a:t>. </a:t>
            </a:r>
          </a:p>
          <a:p>
            <a:endParaRPr lang="en-GB" sz="2800" dirty="0">
              <a:solidFill>
                <a:schemeClr val="bg1"/>
              </a:solidFill>
            </a:endParaRPr>
          </a:p>
          <a:p>
            <a:r>
              <a:rPr lang="en-GB" sz="2800" b="1" dirty="0">
                <a:solidFill>
                  <a:schemeClr val="bg1"/>
                </a:solidFill>
              </a:rPr>
              <a:t>Class teachers trial support and gather evidence </a:t>
            </a:r>
            <a:r>
              <a:rPr lang="en-GB" sz="2800" dirty="0">
                <a:solidFill>
                  <a:schemeClr val="bg1"/>
                </a:solidFill>
              </a:rPr>
              <a:t>to suggest the need for support</a:t>
            </a:r>
          </a:p>
          <a:p>
            <a:endParaRPr lang="en-GB" sz="2800" dirty="0">
              <a:solidFill>
                <a:schemeClr val="bg1"/>
              </a:solidFill>
            </a:endParaRPr>
          </a:p>
          <a:p>
            <a:r>
              <a:rPr lang="en-GB" sz="2800" dirty="0">
                <a:solidFill>
                  <a:schemeClr val="bg1"/>
                </a:solidFill>
              </a:rPr>
              <a:t>The AA verification group look at all the evidence and decide if that pupils meets the SQA criteria to get support in exams</a:t>
            </a:r>
            <a:r>
              <a:rPr lang="en-GB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4583976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608</TotalTime>
  <Words>725</Words>
  <Application>Microsoft Office PowerPoint</Application>
  <PresentationFormat>On-screen Show (4:3)</PresentationFormat>
  <Paragraphs>66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Calibri</vt:lpstr>
      <vt:lpstr>Calibri Light</vt:lpstr>
      <vt:lpstr>Wingdings</vt:lpstr>
      <vt:lpstr>Office Theme</vt:lpstr>
      <vt:lpstr>Prelims   </vt:lpstr>
      <vt:lpstr>Before your Prelims…..</vt:lpstr>
      <vt:lpstr>During the Prelims </vt:lpstr>
      <vt:lpstr>During the Prelims </vt:lpstr>
      <vt:lpstr>Prelims </vt:lpstr>
      <vt:lpstr>On the day …</vt:lpstr>
      <vt:lpstr>On the day …</vt:lpstr>
      <vt:lpstr>AA Process - Assessment Arrangements </vt:lpstr>
      <vt:lpstr>AA Process</vt:lpstr>
      <vt:lpstr>How will I know if I am getting AA? </vt:lpstr>
      <vt:lpstr>If you are getting AA because of EAL you need to:   </vt:lpstr>
      <vt:lpstr>Example: you are sitting N5 Maths.  There are 2 papers  9.00 – 10.00 and then 10.45 – 12.15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David Beggan</dc:creator>
  <cp:lastModifiedBy>RLong</cp:lastModifiedBy>
  <cp:revision>38</cp:revision>
  <dcterms:created xsi:type="dcterms:W3CDTF">2020-08-12T11:30:48Z</dcterms:created>
  <dcterms:modified xsi:type="dcterms:W3CDTF">2026-01-07T12:42:33Z</dcterms:modified>
</cp:coreProperties>
</file>