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2" r:id="rId5"/>
    <p:sldId id="307" r:id="rId6"/>
    <p:sldId id="313" r:id="rId7"/>
    <p:sldId id="326" r:id="rId8"/>
    <p:sldId id="327" r:id="rId9"/>
    <p:sldId id="315" r:id="rId10"/>
    <p:sldId id="324" r:id="rId11"/>
    <p:sldId id="308" r:id="rId12"/>
    <p:sldId id="282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19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10/27/2019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10/27/2019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432AEF8-A215-4ED1-BED2-DDD1E726E175}" type="slidenum">
              <a:rPr lang="en-US" altLang="en-US" smtClean="0">
                <a:latin typeface="Arial" charset="0"/>
              </a:rPr>
              <a:pPr/>
              <a:t>9</a:t>
            </a:fld>
            <a:endParaRPr lang="en-US" altLang="en-US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53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76762" y="0"/>
            <a:ext cx="746886" cy="6858000"/>
            <a:chOff x="11476762" y="0"/>
            <a:chExt cx="746886" cy="6858000"/>
          </a:xfrm>
        </p:grpSpPr>
        <p:sp>
          <p:nvSpPr>
            <p:cNvPr id="15" name="Rectangle 14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49040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88720"/>
            <a:ext cx="960120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749040"/>
            <a:ext cx="960120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/>
              <a:t>10/27/2019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10/27/2019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auto"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 bwMode="auto"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 bwMode="auto"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10/27/2019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ity103.com/collections/Graphic/slides/sinewave2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Wave_in_a_rope.png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o.libretexts.org/Courses/University_of_California_Davis/BIS_2A:_Introductory_Biology_(Facciotti)/Readings/SS1_2018_Lecture_Readings/SS1_2018_Lecture_0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urriculum.org/5571/frequency-wavelength-and-pitch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8813" y="1086803"/>
            <a:ext cx="7994373" cy="1279177"/>
          </a:xfrm>
        </p:spPr>
        <p:txBody>
          <a:bodyPr/>
          <a:lstStyle/>
          <a:p>
            <a:r>
              <a:rPr lang="en-US" dirty="0"/>
              <a:t>Wave Characteristics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122" y="2570922"/>
            <a:ext cx="10893287" cy="3869636"/>
          </a:xfrm>
        </p:spPr>
        <p:txBody>
          <a:bodyPr>
            <a:normAutofit/>
          </a:bodyPr>
          <a:lstStyle/>
          <a:p>
            <a:pPr algn="l"/>
            <a:r>
              <a:rPr lang="en-US" sz="3900" b="1" cap="none" dirty="0"/>
              <a:t>Learning Intentions:</a:t>
            </a:r>
            <a:br>
              <a:rPr lang="en-US" sz="3900" b="1" cap="none" dirty="0"/>
            </a:br>
            <a:endParaRPr lang="en-US" sz="3900" b="1" cap="none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cap="none" dirty="0"/>
              <a:t>To state what a wave is.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3600" cap="none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cap="none" dirty="0"/>
              <a:t>To be able to label the components of a wave. </a:t>
            </a:r>
            <a:endParaRPr lang="en-US" altLang="en-US" sz="3600" cap="none" dirty="0"/>
          </a:p>
        </p:txBody>
      </p:sp>
    </p:spTree>
    <p:extLst>
      <p:ext uri="{BB962C8B-B14F-4D97-AF65-F5344CB8AC3E}">
        <p14:creationId xmlns:p14="http://schemas.microsoft.com/office/powerpoint/2010/main" val="267154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7475" y="158198"/>
            <a:ext cx="7702612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7200" dirty="0">
                <a:solidFill>
                  <a:schemeClr val="tx1"/>
                </a:solidFill>
              </a:rPr>
              <a:t>Exit Pass</a:t>
            </a:r>
            <a:endParaRPr lang="en-US" altLang="en-US" sz="7200" dirty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47475" y="1479687"/>
            <a:ext cx="11290064" cy="4962318"/>
          </a:xfrm>
        </p:spPr>
        <p:txBody>
          <a:bodyPr rtlCol="0">
            <a:normAutofit/>
          </a:bodyPr>
          <a:lstStyle/>
          <a:p>
            <a:pPr marL="68580" indent="0">
              <a:buNone/>
              <a:defRPr/>
            </a:pPr>
            <a:r>
              <a:rPr lang="en-GB" altLang="en-US" sz="4000" dirty="0"/>
              <a:t>Fill in an exit pass and stick it to our </a:t>
            </a:r>
            <a:br>
              <a:rPr lang="en-GB" altLang="en-US" sz="4000" dirty="0"/>
            </a:br>
            <a:r>
              <a:rPr lang="en-GB" altLang="en-US" sz="4000" dirty="0"/>
              <a:t>tree of knowledge. Write down:</a:t>
            </a:r>
          </a:p>
          <a:p>
            <a:pPr marL="68580" indent="0">
              <a:buNone/>
              <a:defRPr/>
            </a:pPr>
            <a:endParaRPr lang="en-GB" altLang="en-US" sz="4000" dirty="0"/>
          </a:p>
          <a:p>
            <a:pPr marL="571500" indent="-571500"/>
            <a:r>
              <a:rPr lang="en-GB" sz="4400" dirty="0"/>
              <a:t>What is the wavelength of a wave.</a:t>
            </a:r>
          </a:p>
          <a:p>
            <a:pPr lvl="1">
              <a:defRPr/>
            </a:pPr>
            <a:endParaRPr lang="en-GB" altLang="en-US" sz="3600" dirty="0"/>
          </a:p>
          <a:p>
            <a:pPr marL="365760" lvl="1" indent="0">
              <a:buNone/>
              <a:defRPr/>
            </a:pPr>
            <a:r>
              <a:rPr lang="en-GB" altLang="en-US" sz="3600" dirty="0"/>
              <a:t>Then pack up and stand behind your chairs to be dismissed in order.</a:t>
            </a:r>
          </a:p>
        </p:txBody>
      </p:sp>
      <p:pic>
        <p:nvPicPr>
          <p:cNvPr id="12293" name="Picture 5" descr="C:\Users\Rach\AppData\Local\Microsoft\Windows\Temporary Internet Files\Content.IE5\IXNFJH9K\post-i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5805" y="349266"/>
            <a:ext cx="164465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88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4749" y="291421"/>
            <a:ext cx="6639338" cy="921722"/>
          </a:xfrm>
        </p:spPr>
        <p:txBody>
          <a:bodyPr>
            <a:noAutofit/>
          </a:bodyPr>
          <a:lstStyle/>
          <a:p>
            <a:r>
              <a:rPr lang="en-GB" sz="6000" dirty="0"/>
              <a:t>What is a wave?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E3B4C2A-C68F-4C8E-8893-7AD270F49065}"/>
              </a:ext>
            </a:extLst>
          </p:cNvPr>
          <p:cNvSpPr txBox="1">
            <a:spLocks/>
          </p:cNvSpPr>
          <p:nvPr/>
        </p:nvSpPr>
        <p:spPr>
          <a:xfrm>
            <a:off x="132522" y="1421495"/>
            <a:ext cx="7288695" cy="48600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4">
                    <a:lumMod val="50000"/>
                  </a:schemeClr>
                </a:solidFill>
              </a:rPr>
              <a:t>A wave transfers energy from one place to another.</a:t>
            </a:r>
          </a:p>
          <a:p>
            <a:r>
              <a:rPr lang="en-GB" sz="4000" dirty="0">
                <a:solidFill>
                  <a:schemeClr val="accent4">
                    <a:lumMod val="50000"/>
                  </a:schemeClr>
                </a:solidFill>
              </a:rPr>
              <a:t>Waves are made from particles vibrating. </a:t>
            </a:r>
          </a:p>
          <a:p>
            <a:r>
              <a:rPr lang="en-GB" sz="4000" dirty="0">
                <a:solidFill>
                  <a:schemeClr val="accent4">
                    <a:lumMod val="50000"/>
                  </a:schemeClr>
                </a:solidFill>
              </a:rPr>
              <a:t>Photons, electrons and elemental particles all behave like particles AND waves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B89B52F-EF98-4DB0-8C31-9885B47706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864540" y="1421495"/>
            <a:ext cx="4088920" cy="1923605"/>
          </a:xfrm>
          <a:prstGeom prst="rect">
            <a:avLst/>
          </a:prstGeom>
        </p:spPr>
      </p:pic>
      <p:pic>
        <p:nvPicPr>
          <p:cNvPr id="9" name="Picture 8" descr="A picture containing sky, water&#10;&#10;Description automatically generated">
            <a:extLst>
              <a:ext uri="{FF2B5EF4-FFF2-40B4-BE49-F238E27FC236}">
                <a16:creationId xmlns:a16="http://schemas.microsoft.com/office/drawing/2014/main" id="{95DD5E69-7677-4D38-8A5A-952F7C2D61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864541" y="3921380"/>
            <a:ext cx="4088920" cy="194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31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8306" y="22843"/>
            <a:ext cx="5370105" cy="921722"/>
          </a:xfrm>
        </p:spPr>
        <p:txBody>
          <a:bodyPr>
            <a:noAutofit/>
          </a:bodyPr>
          <a:lstStyle/>
          <a:p>
            <a:r>
              <a:rPr lang="en-GB" sz="6000" dirty="0"/>
              <a:t>Water Waves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E3B4C2A-C68F-4C8E-8893-7AD270F49065}"/>
              </a:ext>
            </a:extLst>
          </p:cNvPr>
          <p:cNvSpPr txBox="1">
            <a:spLocks/>
          </p:cNvSpPr>
          <p:nvPr/>
        </p:nvSpPr>
        <p:spPr>
          <a:xfrm>
            <a:off x="106019" y="1040865"/>
            <a:ext cx="11917976" cy="5333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44AB7-D3D4-4140-B71A-CFF8B55A59EF}"/>
              </a:ext>
            </a:extLst>
          </p:cNvPr>
          <p:cNvSpPr txBox="1"/>
          <p:nvPr/>
        </p:nvSpPr>
        <p:spPr>
          <a:xfrm>
            <a:off x="1" y="1036510"/>
            <a:ext cx="121919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If you were in a swimming pool and they turned on the wave machine, the waves make you move up and down (bob) rather than pushing you along!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The top of a wave is a peak, the bottom is a trough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2" name="il_fi">
            <a:extLst>
              <a:ext uri="{FF2B5EF4-FFF2-40B4-BE49-F238E27FC236}">
                <a16:creationId xmlns:a16="http://schemas.microsoft.com/office/drawing/2014/main" id="{E8F9F473-C305-4F7D-B333-CDCD10FDDC4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6416" y="3668804"/>
            <a:ext cx="4969564" cy="2219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DB1FEF5-E026-499D-B4FA-9EB9E5D0262B}"/>
              </a:ext>
            </a:extLst>
          </p:cNvPr>
          <p:cNvSpPr/>
          <p:nvPr/>
        </p:nvSpPr>
        <p:spPr>
          <a:xfrm>
            <a:off x="7892665" y="4178363"/>
            <a:ext cx="16862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Direction of vibration of particles.</a:t>
            </a:r>
            <a:endParaRPr lang="en-GB" sz="2400" dirty="0"/>
          </a:p>
        </p:txBody>
      </p:sp>
      <p:cxnSp>
        <p:nvCxnSpPr>
          <p:cNvPr id="15" name="AutoShape 3">
            <a:extLst>
              <a:ext uri="{FF2B5EF4-FFF2-40B4-BE49-F238E27FC236}">
                <a16:creationId xmlns:a16="http://schemas.microsoft.com/office/drawing/2014/main" id="{7ECE7CC1-4B20-44B8-9461-52726B42F09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4322" y="3834166"/>
            <a:ext cx="0" cy="172278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4">
            <a:extLst>
              <a:ext uri="{FF2B5EF4-FFF2-40B4-BE49-F238E27FC236}">
                <a16:creationId xmlns:a16="http://schemas.microsoft.com/office/drawing/2014/main" id="{967434D7-C749-4DD7-9BCE-12D1591890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54658" y="6216244"/>
            <a:ext cx="183258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3F33D0B-6AC8-48B5-836A-67C82CE3435A}"/>
              </a:ext>
            </a:extLst>
          </p:cNvPr>
          <p:cNvSpPr/>
          <p:nvPr/>
        </p:nvSpPr>
        <p:spPr>
          <a:xfrm>
            <a:off x="2538502" y="5856280"/>
            <a:ext cx="2816156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Direction of wave 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1" name="AutoShape 4">
            <a:extLst>
              <a:ext uri="{FF2B5EF4-FFF2-40B4-BE49-F238E27FC236}">
                <a16:creationId xmlns:a16="http://schemas.microsoft.com/office/drawing/2014/main" id="{013A2A01-9071-4D44-AFAD-826ADDAA11B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38502" y="3645613"/>
            <a:ext cx="914400" cy="358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A5C8795-54AC-46AA-9BCD-BB26D7250D5D}"/>
              </a:ext>
            </a:extLst>
          </p:cNvPr>
          <p:cNvSpPr/>
          <p:nvPr/>
        </p:nvSpPr>
        <p:spPr>
          <a:xfrm>
            <a:off x="1670200" y="3313814"/>
            <a:ext cx="876394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Peak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6" name="AutoShape 4">
            <a:extLst>
              <a:ext uri="{FF2B5EF4-FFF2-40B4-BE49-F238E27FC236}">
                <a16:creationId xmlns:a16="http://schemas.microsoft.com/office/drawing/2014/main" id="{754B02CE-3AEB-4C2B-AD79-1AA3BEFB75C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670200" y="5599004"/>
            <a:ext cx="1106912" cy="53528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4D7854A-3B70-4857-804D-D219C6B2AF8B}"/>
              </a:ext>
            </a:extLst>
          </p:cNvPr>
          <p:cNvSpPr/>
          <p:nvPr/>
        </p:nvSpPr>
        <p:spPr>
          <a:xfrm>
            <a:off x="502727" y="5804509"/>
            <a:ext cx="1192186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Trough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70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0947" y="-25878"/>
            <a:ext cx="5370105" cy="921722"/>
          </a:xfrm>
        </p:spPr>
        <p:txBody>
          <a:bodyPr>
            <a:noAutofit/>
          </a:bodyPr>
          <a:lstStyle/>
          <a:p>
            <a:r>
              <a:rPr lang="en-GB" sz="6000" dirty="0"/>
              <a:t>Wavelength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E3B4C2A-C68F-4C8E-8893-7AD270F49065}"/>
              </a:ext>
            </a:extLst>
          </p:cNvPr>
          <p:cNvSpPr txBox="1">
            <a:spLocks/>
          </p:cNvSpPr>
          <p:nvPr/>
        </p:nvSpPr>
        <p:spPr>
          <a:xfrm>
            <a:off x="106019" y="1040865"/>
            <a:ext cx="11917976" cy="5333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44AB7-D3D4-4140-B71A-CFF8B55A59EF}"/>
              </a:ext>
            </a:extLst>
          </p:cNvPr>
          <p:cNvSpPr txBox="1"/>
          <p:nvPr/>
        </p:nvSpPr>
        <p:spPr>
          <a:xfrm>
            <a:off x="1" y="866055"/>
            <a:ext cx="121919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Wavelength is the distance from one point on a wave to the same point on the next wave (peak to peak, trough to trough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The unit of measurement is metres (m)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The symbol for wavelength is </a:t>
            </a:r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λ </a:t>
            </a: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 descr="A picture containing meter&#10;&#10;Description automatically generated">
            <a:extLst>
              <a:ext uri="{FF2B5EF4-FFF2-40B4-BE49-F238E27FC236}">
                <a16:creationId xmlns:a16="http://schemas.microsoft.com/office/drawing/2014/main" id="{EE835DEA-1975-4B53-98E9-CDD795D4A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74911" y="3429000"/>
            <a:ext cx="10242178" cy="309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4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9184" y="0"/>
            <a:ext cx="4191124" cy="921722"/>
          </a:xfrm>
        </p:spPr>
        <p:txBody>
          <a:bodyPr>
            <a:noAutofit/>
          </a:bodyPr>
          <a:lstStyle/>
          <a:p>
            <a:r>
              <a:rPr lang="en-GB" sz="6000" dirty="0"/>
              <a:t>Amplitude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E3B4C2A-C68F-4C8E-8893-7AD270F49065}"/>
              </a:ext>
            </a:extLst>
          </p:cNvPr>
          <p:cNvSpPr txBox="1">
            <a:spLocks/>
          </p:cNvSpPr>
          <p:nvPr/>
        </p:nvSpPr>
        <p:spPr>
          <a:xfrm>
            <a:off x="106019" y="1040865"/>
            <a:ext cx="11917976" cy="5333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44AB7-D3D4-4140-B71A-CFF8B55A59EF}"/>
              </a:ext>
            </a:extLst>
          </p:cNvPr>
          <p:cNvSpPr txBox="1"/>
          <p:nvPr/>
        </p:nvSpPr>
        <p:spPr>
          <a:xfrm>
            <a:off x="1" y="866055"/>
            <a:ext cx="121919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 Amplitude </a:t>
            </a: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size is how much energy a wave has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It is measured by distance from central axis to a crest or trough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4">
                    <a:lumMod val="50000"/>
                  </a:schemeClr>
                </a:solidFill>
              </a:rPr>
              <a:t>The unit of measurement is metres (m)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C24F0CA0-4F3D-444C-92B8-CEA994793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960" y="3128212"/>
            <a:ext cx="6226080" cy="37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8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46145"/>
            <a:ext cx="3175985" cy="1354011"/>
          </a:xfrm>
        </p:spPr>
        <p:txBody>
          <a:bodyPr>
            <a:noAutofit/>
          </a:bodyPr>
          <a:lstStyle/>
          <a:p>
            <a:pPr algn="ctr"/>
            <a:r>
              <a:rPr lang="en-GB" sz="3600" dirty="0"/>
              <a:t>Components of a Wave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08D2141-0D05-46B6-8ECB-DBB80C2507D7}"/>
              </a:ext>
            </a:extLst>
          </p:cNvPr>
          <p:cNvSpPr txBox="1"/>
          <p:nvPr/>
        </p:nvSpPr>
        <p:spPr>
          <a:xfrm>
            <a:off x="194520" y="5340484"/>
            <a:ext cx="123415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5">
                    <a:lumMod val="50000"/>
                  </a:schemeClr>
                </a:solidFill>
              </a:rPr>
              <a:t>Frequency, f </a:t>
            </a:r>
            <a:r>
              <a:rPr lang="en-GB" sz="2800" dirty="0">
                <a:solidFill>
                  <a:schemeClr val="accent4">
                    <a:lumMod val="50000"/>
                  </a:schemeClr>
                </a:solidFill>
              </a:rPr>
              <a:t>– is the number of waves that pass a point each second. It’s measured in Hertz (Hz)</a:t>
            </a:r>
            <a:br>
              <a:rPr lang="en-GB" sz="2800" dirty="0">
                <a:solidFill>
                  <a:schemeClr val="accent4">
                    <a:lumMod val="50000"/>
                  </a:schemeClr>
                </a:solidFill>
              </a:rPr>
            </a:br>
            <a:endParaRPr lang="en-GB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8004309B-1750-4B9F-88B5-528AFEB0C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505" y="552100"/>
            <a:ext cx="8552189" cy="446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23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55"/>
            <a:ext cx="11917845" cy="895218"/>
          </a:xfrm>
        </p:spPr>
        <p:txBody>
          <a:bodyPr>
            <a:noAutofit/>
          </a:bodyPr>
          <a:lstStyle/>
          <a:p>
            <a:pPr algn="ctr"/>
            <a:r>
              <a:rPr lang="en-GB" sz="4800" dirty="0"/>
              <a:t>Physical Applications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08D2141-0D05-46B6-8ECB-DBB80C2507D7}"/>
              </a:ext>
            </a:extLst>
          </p:cNvPr>
          <p:cNvSpPr txBox="1"/>
          <p:nvPr/>
        </p:nvSpPr>
        <p:spPr>
          <a:xfrm>
            <a:off x="274156" y="1099284"/>
            <a:ext cx="49472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4">
                    <a:lumMod val="50000"/>
                  </a:schemeClr>
                </a:solidFill>
              </a:rPr>
              <a:t>Loud notes have more energy than quiet notes and therefore have a larger amplitude.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4">
                    <a:lumMod val="50000"/>
                  </a:schemeClr>
                </a:solidFill>
              </a:rPr>
              <a:t>High pitch notes produce more waves per second and therefore have a higher frequency.</a:t>
            </a: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F536F31D-FB64-4D03-A4CD-5EA81A48B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46033" y="1207808"/>
            <a:ext cx="6371811" cy="418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6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7707" y="74639"/>
            <a:ext cx="6816586" cy="908470"/>
          </a:xfrm>
        </p:spPr>
        <p:txBody>
          <a:bodyPr>
            <a:noAutofit/>
          </a:bodyPr>
          <a:lstStyle/>
          <a:p>
            <a:r>
              <a:rPr lang="en-GB" sz="6000" dirty="0"/>
              <a:t>Pit of Learning: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1391" y="872896"/>
            <a:ext cx="3710609" cy="5660427"/>
          </a:xfrm>
        </p:spPr>
        <p:txBody>
          <a:bodyPr numCol="1">
            <a:normAutofit/>
          </a:bodyPr>
          <a:lstStyle/>
          <a:p>
            <a:r>
              <a:rPr lang="en-GB" altLang="en-US" sz="3600" dirty="0">
                <a:solidFill>
                  <a:srgbClr val="7030A0"/>
                </a:solidFill>
              </a:rPr>
              <a:t>Stages 1, 2, 3, 4, and 5</a:t>
            </a:r>
          </a:p>
          <a:p>
            <a:r>
              <a:rPr lang="en-GB" altLang="en-US" sz="3600" dirty="0">
                <a:solidFill>
                  <a:srgbClr val="7030A0"/>
                </a:solidFill>
              </a:rPr>
              <a:t>At the end of every lesson we will do ‘Fist to 5’ to determine where we are in the pit!</a:t>
            </a:r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A7637D56-5FC1-40F8-9AA2-4988E24A0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872896"/>
            <a:ext cx="8229600" cy="576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5286" y="430431"/>
            <a:ext cx="955481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5400" dirty="0">
                <a:solidFill>
                  <a:schemeClr val="accent4">
                    <a:lumMod val="50000"/>
                  </a:schemeClr>
                </a:solidFill>
              </a:rPr>
              <a:t>Learning Intentions – </a:t>
            </a:r>
            <a:br>
              <a:rPr lang="en-GB" altLang="en-US" sz="54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altLang="en-US" sz="5400" dirty="0">
                <a:solidFill>
                  <a:schemeClr val="accent4">
                    <a:lumMod val="50000"/>
                  </a:schemeClr>
                </a:solidFill>
              </a:rPr>
              <a:t>Learning Pit:</a:t>
            </a:r>
            <a:endParaRPr lang="en-US" altLang="en-US" sz="5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19753" y="1789043"/>
            <a:ext cx="10297456" cy="4638526"/>
          </a:xfrm>
        </p:spPr>
        <p:txBody>
          <a:bodyPr>
            <a:normAutofit/>
          </a:bodyPr>
          <a:lstStyle/>
          <a:p>
            <a:pPr marL="571500" indent="-571500"/>
            <a:r>
              <a:rPr lang="en-GB" sz="4400" dirty="0"/>
              <a:t>To give an example of transverse and longitudinal wave.</a:t>
            </a:r>
          </a:p>
          <a:p>
            <a:pPr marL="571500" indent="-571500"/>
            <a:endParaRPr lang="en-GB" sz="4400" dirty="0"/>
          </a:p>
          <a:p>
            <a:pPr marL="571500" indent="-571500"/>
            <a:r>
              <a:rPr lang="en-GB" sz="4400" dirty="0"/>
              <a:t>To be able to label the components of a wave. </a:t>
            </a:r>
            <a:endParaRPr lang="en-US" altLang="en-US" sz="4400" dirty="0"/>
          </a:p>
        </p:txBody>
      </p:sp>
      <p:pic>
        <p:nvPicPr>
          <p:cNvPr id="23557" name="Picture 5" descr="C:\Users\Rach\AppData\Local\Microsoft\Windows\Temporary Internet Files\Content.IE5\1AFYSFTK\Kliponious-green-tic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601" y="1789043"/>
            <a:ext cx="6651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2" descr="C:\Users\Rach\AppData\Local\Microsoft\Windows\Temporary Internet Files\Content.IE5\HSJYV42J\129791941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790" y="167680"/>
            <a:ext cx="1016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Users\Rach\AppData\Local\Microsoft\Windows\Temporary Internet Files\Content.IE5\1AFYSFTK\Kliponious-green-tic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628" y="4434775"/>
            <a:ext cx="6651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92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Green">
      <a:dk1>
        <a:srgbClr val="404040"/>
      </a:dk1>
      <a:lt1>
        <a:sysClr val="window" lastClr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 xsi:nil="true"/>
    <MarketSpecific xmlns="4873beb7-5857-4685-be1f-d57550cc96cc" xsi:nil="true"/>
    <LocComments xmlns="4873beb7-5857-4685-be1f-d57550cc96cc" xsi:nil="true"/>
    <ThumbnailAssetId xmlns="4873beb7-5857-4685-be1f-d57550cc96cc" xsi:nil="true"/>
    <PrimaryImageGen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 xsi:nil="true"/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/>
    <Providers xmlns="4873beb7-5857-4685-be1f-d57550cc96cc" xsi:nil="true"/>
    <MachineTranslated xmlns="4873beb7-5857-4685-be1f-d57550cc96cc" xsi:nil="true"/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 xsi:nil="true"/>
    <TimesCloned xmlns="4873beb7-5857-4685-be1f-d57550cc96cc" xsi:nil="true"/>
    <AssetStart xmlns="4873beb7-5857-4685-be1f-d57550cc96cc" xsi:nil="true"/>
    <Provider xmlns="4873beb7-5857-4685-be1f-d57550cc96cc" xsi:nil="true"/>
    <AcquiredFrom xmlns="4873beb7-5857-4685-be1f-d57550cc96cc" xsi:nil="true"/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 xsi:nil="true"/>
    <Manager xmlns="4873beb7-5857-4685-be1f-d57550cc96cc" xsi:nil="true"/>
    <ShowIn xmlns="4873beb7-5857-4685-be1f-d57550cc96cc" xsi:nil="true"/>
    <UANotes xmlns="4873beb7-5857-4685-be1f-d57550cc96cc" xsi:nil="true"/>
    <TemplateStatu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 xsi:nil="true"/>
    <VoteCount xmlns="4873beb7-5857-4685-be1f-d57550cc96cc" xsi:nil="true"/>
    <OOCacheId xmlns="4873beb7-5857-4685-be1f-d57550cc96cc" xsi:nil="true"/>
    <IsDeleted xmlns="4873beb7-5857-4685-be1f-d57550cc96cc" xsi:nil="true"/>
    <AssetExpire xmlns="4873beb7-5857-4685-be1f-d57550cc96cc" xsi:nil="true"/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 xsi:nil="true"/>
    <BugNumber xmlns="4873beb7-5857-4685-be1f-d57550cc96cc" xsi:nil="true"/>
    <CSXSubmissionDate xmlns="4873beb7-5857-4685-be1f-d57550cc96cc" xsi:nil="true"/>
    <CSXUpdate xmlns="4873beb7-5857-4685-be1f-d57550cc96cc" xsi:nil="true"/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 xsi:nil="true"/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 xsi:nil="true"/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 xsi:nil="true"/>
    <LocLastLocAttemptVersionLookup xmlns="4873beb7-5857-4685-be1f-d57550cc96cc" xsi:nil="true"/>
    <IsSearchable xmlns="4873beb7-5857-4685-be1f-d57550cc96cc" xsi:nil="true"/>
    <TemplateTemplateType xmlns="4873beb7-5857-4685-be1f-d57550cc96cc" xsi:nil="true"/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 xsi:nil="true"/>
    <AverageRating xmlns="4873beb7-5857-4685-be1f-d57550cc96cc" xsi:nil="true"/>
    <APAuthor xmlns="4873beb7-5857-4685-be1f-d57550cc96cc">
      <UserInfo>
        <DisplayName/>
        <AccountId xsi:nil="true"/>
        <AccountType/>
      </UserInfo>
    </APAuthor>
    <LocManualTestRequired xmlns="4873beb7-5857-4685-be1f-d57550cc96cc" xsi:nil="true"/>
    <TPCommandLine xmlns="4873beb7-5857-4685-be1f-d57550cc96cc" xsi:nil="true"/>
    <TPAppVersion xmlns="4873beb7-5857-4685-be1f-d57550cc96cc" xsi:nil="true"/>
    <EditorialStatus xmlns="4873beb7-5857-4685-be1f-d57550cc96cc" xsi:nil="true"/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 xsi:nil="true"/>
    <TPLaunchHelpLinkType xmlns="4873beb7-5857-4685-be1f-d57550cc96cc" xsi:nil="true"/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D16F214A-61FB-4EF6-AF68-000728262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5747AC-80AD-4ABE-94D9-19832B174F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742FF3-3CF3-4751-9533-2574A307A3FA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307</Words>
  <Application>Microsoft Office PowerPoint</Application>
  <PresentationFormat>Widescreen</PresentationFormat>
  <Paragraphs>55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Sheer Green 16x9</vt:lpstr>
      <vt:lpstr>Wave Characteristics</vt:lpstr>
      <vt:lpstr>What is a wave?</vt:lpstr>
      <vt:lpstr>Water Waves</vt:lpstr>
      <vt:lpstr>Wavelength</vt:lpstr>
      <vt:lpstr>Amplitude</vt:lpstr>
      <vt:lpstr>Components of a Wave</vt:lpstr>
      <vt:lpstr>Physical Applications</vt:lpstr>
      <vt:lpstr>Pit of Learning:</vt:lpstr>
      <vt:lpstr>Learning Intentions –  Learning Pit:</vt:lpstr>
      <vt:lpstr>Exit Pass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2017-04-17T12:05:50Z</dcterms:created>
  <dcterms:modified xsi:type="dcterms:W3CDTF">2019-10-27T12:27:12Z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