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8744-B824-485D-BA2D-869EA8456674}" type="datetimeFigureOut">
              <a:rPr lang="en-GB" smtClean="0"/>
              <a:pPr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98744-B824-485D-BA2D-869EA8456674}" type="datetimeFigureOut">
              <a:rPr lang="en-GB" smtClean="0"/>
              <a:pPr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8151A-2E2D-40EC-8579-D7FBBCCA433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4281"/>
            <a:ext cx="7772400" cy="1470025"/>
          </a:xfrm>
        </p:spPr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0" y="620688"/>
            <a:ext cx="9144000" cy="24482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9552" y="1118354"/>
            <a:ext cx="84969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 smtClean="0">
                <a:solidFill>
                  <a:schemeClr val="bg1"/>
                </a:solidFill>
                <a:latin typeface="Impact" pitchFamily="34" charset="0"/>
              </a:rPr>
              <a:t>Graphs &amp; Charts</a:t>
            </a:r>
            <a:endParaRPr lang="en-GB" sz="8800" dirty="0">
              <a:solidFill>
                <a:schemeClr val="bg1"/>
              </a:solidFill>
              <a:latin typeface="Impact" pitchFamily="34" charset="0"/>
            </a:endParaRPr>
          </a:p>
        </p:txBody>
      </p:sp>
      <p:pic>
        <p:nvPicPr>
          <p:cNvPr id="6" name="Picture 2" descr="http://d.aktifhaber.com/gallery/9728/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229" y="3717032"/>
            <a:ext cx="2805337" cy="2262972"/>
          </a:xfrm>
          <a:prstGeom prst="rect">
            <a:avLst/>
          </a:prstGeom>
          <a:noFill/>
        </p:spPr>
      </p:pic>
      <p:pic>
        <p:nvPicPr>
          <p:cNvPr id="7" name="Picture 2" descr="https://nces.ed.gov/nceskids/help/user_guide/graph/images/ba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31840" y="3645024"/>
            <a:ext cx="3082855" cy="2377224"/>
          </a:xfrm>
          <a:prstGeom prst="rect">
            <a:avLst/>
          </a:prstGeom>
          <a:noFill/>
        </p:spPr>
      </p:pic>
      <p:pic>
        <p:nvPicPr>
          <p:cNvPr id="8" name="Picture 2" descr="http://www.cliffsnotes.com/assets/26540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84168" y="3645024"/>
            <a:ext cx="2881283" cy="25355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Learning Intentions</a:t>
            </a:r>
            <a:endParaRPr lang="en-GB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772816"/>
            <a:ext cx="849694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You will learn about:</a:t>
            </a:r>
          </a:p>
          <a:p>
            <a:endParaRPr lang="en-GB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 4 main types of graph and chart</a:t>
            </a:r>
          </a:p>
          <a:p>
            <a:pPr>
              <a:buFont typeface="Arial" pitchFamily="34" charset="0"/>
              <a:buChar char="•"/>
            </a:pPr>
            <a:endParaRPr lang="en-GB" sz="3200" dirty="0" smtClean="0"/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 Layout Design and planning</a:t>
            </a:r>
          </a:p>
          <a:p>
            <a:pPr>
              <a:buFont typeface="Arial" pitchFamily="34" charset="0"/>
              <a:buChar char="•"/>
            </a:pPr>
            <a:endParaRPr lang="en-GB" sz="3200" dirty="0" smtClean="0"/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 What makes a good graph / chart</a:t>
            </a:r>
          </a:p>
          <a:p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Types of Graph or Chart</a:t>
            </a:r>
            <a:endParaRPr lang="en-GB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4077072"/>
            <a:ext cx="9144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" idx="2"/>
          </p:cNvCxnSpPr>
          <p:nvPr/>
        </p:nvCxnSpPr>
        <p:spPr>
          <a:xfrm rot="5400000">
            <a:off x="1851819" y="4137819"/>
            <a:ext cx="5440362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upload.wikimedia.org/wikipedia/commons/a/a6/Pie_Chart_Showing_Religions_of_Lebanon_by_Percentage_of_Popula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3707558" cy="1997823"/>
          </a:xfrm>
          <a:prstGeom prst="rect">
            <a:avLst/>
          </a:prstGeom>
          <a:noFill/>
        </p:spPr>
      </p:pic>
      <p:pic>
        <p:nvPicPr>
          <p:cNvPr id="1028" name="Picture 4" descr="http://jcharts.sourceforge.net/samples/images/samples/clusteredBar/clusteredBarChar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080" y="1484785"/>
            <a:ext cx="3300367" cy="2160240"/>
          </a:xfrm>
          <a:prstGeom prst="rect">
            <a:avLst/>
          </a:prstGeom>
          <a:noFill/>
        </p:spPr>
      </p:pic>
      <p:pic>
        <p:nvPicPr>
          <p:cNvPr id="1030" name="Picture 6" descr="http://www.beaconlearningcenter.com/Weblessons/PushUps/grline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560" y="4221088"/>
            <a:ext cx="3024336" cy="2235732"/>
          </a:xfrm>
          <a:prstGeom prst="rect">
            <a:avLst/>
          </a:prstGeom>
          <a:noFill/>
        </p:spPr>
      </p:pic>
      <p:pic>
        <p:nvPicPr>
          <p:cNvPr id="1032" name="Picture 8" descr="https://www.google.com/help/hc/images/docs_1047438_table_chart_en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6056" y="4149080"/>
            <a:ext cx="3779912" cy="1882515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755576" y="357301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C000"/>
                </a:solidFill>
                <a:latin typeface="Impact" pitchFamily="34" charset="0"/>
              </a:rPr>
              <a:t>Pie Chart</a:t>
            </a:r>
            <a:endParaRPr lang="en-GB" sz="2800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6136" y="357301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C000"/>
                </a:solidFill>
                <a:latin typeface="Impact" pitchFamily="34" charset="0"/>
              </a:rPr>
              <a:t>Bar Chart</a:t>
            </a:r>
            <a:endParaRPr lang="en-GB" sz="2800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636216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C000"/>
                </a:solidFill>
                <a:latin typeface="Impact" pitchFamily="34" charset="0"/>
              </a:rPr>
              <a:t>Line Graph</a:t>
            </a:r>
            <a:endParaRPr lang="en-GB" sz="2800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96136" y="636216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C000"/>
                </a:solidFill>
                <a:latin typeface="Impact" pitchFamily="34" charset="0"/>
              </a:rPr>
              <a:t>Table</a:t>
            </a:r>
            <a:endParaRPr lang="en-GB" sz="2800" dirty="0">
              <a:solidFill>
                <a:srgbClr val="FFC000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Pie Chart</a:t>
            </a:r>
            <a:endParaRPr lang="en-GB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pic>
        <p:nvPicPr>
          <p:cNvPr id="5122" name="Picture 2" descr="http://d.aktifhaber.com/gallery/9728/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437112"/>
            <a:ext cx="2448272" cy="1974940"/>
          </a:xfrm>
          <a:prstGeom prst="rect">
            <a:avLst/>
          </a:prstGeom>
          <a:noFill/>
        </p:spPr>
      </p:pic>
      <p:pic>
        <p:nvPicPr>
          <p:cNvPr id="5124" name="Picture 4" descr="http://www.statcan.gc.ca/edu/power-pouvoir/ch9/img/5214826_05-e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2160" y="1700808"/>
            <a:ext cx="2970287" cy="233111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1520" y="1700808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Circle represents the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‘complete’ or ‘whole’ number. </a:t>
            </a:r>
          </a:p>
          <a:p>
            <a:r>
              <a:rPr lang="en-GB" dirty="0" smtClean="0"/>
              <a:t>Each segment represents the whole number.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9512" y="2852936"/>
          <a:ext cx="5616624" cy="3456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2808312"/>
              </a:tblGrid>
              <a:tr h="531751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Do</a:t>
                      </a:r>
                      <a:endParaRPr lang="en-GB" dirty="0">
                        <a:solidFill>
                          <a:schemeClr val="tx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Do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 Not</a:t>
                      </a:r>
                      <a:endParaRPr lang="en-GB" dirty="0">
                        <a:solidFill>
                          <a:schemeClr val="tx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/>
                </a:tc>
              </a:tr>
              <a:tr h="292463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 when displaying parts of a whole number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When results form a solid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</a:t>
                      </a:r>
                      <a:r>
                        <a:rPr lang="en-GB" baseline="0" dirty="0" smtClean="0"/>
                        <a:t> when </a:t>
                      </a:r>
                      <a:r>
                        <a:rPr lang="en-GB" dirty="0" smtClean="0"/>
                        <a:t>there are too many segments</a:t>
                      </a:r>
                      <a:r>
                        <a:rPr lang="en-GB" baseline="0" dirty="0" smtClean="0"/>
                        <a:t> or if some slices become very thin.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GB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baseline="0" dirty="0" smtClean="0"/>
                        <a:t> Use a shape that is too difficult to split up accurately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Bar Chart</a:t>
            </a:r>
            <a:endParaRPr lang="en-GB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pic>
        <p:nvPicPr>
          <p:cNvPr id="4098" name="Picture 2" descr="https://nces.ed.gov/nceskids/help/user_guide/graph/images/b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0404" y="4437112"/>
            <a:ext cx="2896091" cy="2233208"/>
          </a:xfrm>
          <a:prstGeom prst="rect">
            <a:avLst/>
          </a:prstGeom>
          <a:noFill/>
        </p:spPr>
      </p:pic>
      <p:pic>
        <p:nvPicPr>
          <p:cNvPr id="5" name="Picture 4" descr="http://jcharts.sourceforge.net/samples/images/samples/clusteredBar/clusteredBarChar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2140" y="1916832"/>
            <a:ext cx="3080343" cy="2016224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9512" y="2924944"/>
          <a:ext cx="5616624" cy="3456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2808312"/>
              </a:tblGrid>
              <a:tr h="531751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Do</a:t>
                      </a:r>
                      <a:endParaRPr lang="en-GB" dirty="0">
                        <a:solidFill>
                          <a:schemeClr val="tx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Do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 Not</a:t>
                      </a:r>
                      <a:endParaRPr lang="en-GB" dirty="0">
                        <a:solidFill>
                          <a:schemeClr val="tx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/>
                </a:tc>
              </a:tr>
              <a:tr h="292463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 when you want to highlight individual</a:t>
                      </a:r>
                      <a:r>
                        <a:rPr lang="en-GB" baseline="0" dirty="0" smtClean="0"/>
                        <a:t> figures rather than an overall approach.</a:t>
                      </a: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When comparing different items or figures.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</a:t>
                      </a:r>
                      <a:r>
                        <a:rPr lang="en-GB" baseline="0" dirty="0" smtClean="0"/>
                        <a:t> when </a:t>
                      </a:r>
                      <a:r>
                        <a:rPr lang="en-GB" dirty="0" smtClean="0"/>
                        <a:t>too many bars are required-</a:t>
                      </a:r>
                      <a:r>
                        <a:rPr lang="en-GB" baseline="0" dirty="0" smtClean="0"/>
                        <a:t> this makes the chart difficult to follow.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GB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baseline="0" dirty="0" smtClean="0"/>
                        <a:t> Use when the overall flow of the figures is more important than individual values- use a line graph instead.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520" y="1556792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 be a row of bars which show</a:t>
            </a:r>
          </a:p>
          <a:p>
            <a:r>
              <a:rPr lang="en-GB" dirty="0" smtClean="0"/>
              <a:t>-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how values vary over a period of time. </a:t>
            </a:r>
          </a:p>
          <a:p>
            <a:r>
              <a:rPr lang="en-GB" dirty="0" smtClean="0"/>
              <a:t>-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how values compare with one another i.e. Male/ female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Line Graph</a:t>
            </a:r>
            <a:endParaRPr lang="en-GB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pic>
        <p:nvPicPr>
          <p:cNvPr id="3074" name="Picture 2" descr="http://www.cliffsnotes.com/assets/26540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176" y="1772816"/>
            <a:ext cx="2881283" cy="2535529"/>
          </a:xfrm>
          <a:prstGeom prst="rect">
            <a:avLst/>
          </a:prstGeom>
          <a:noFill/>
        </p:spPr>
      </p:pic>
      <p:pic>
        <p:nvPicPr>
          <p:cNvPr id="3076" name="Picture 4" descr="http://www.aucklandcouncil.govt.nz/Plans/LongTermPlan/VolumeOne/images/highresRGB/219834_0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653136"/>
            <a:ext cx="2967728" cy="1656184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9512" y="2924944"/>
          <a:ext cx="5616624" cy="3456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2808312"/>
              </a:tblGrid>
              <a:tr h="531751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Do</a:t>
                      </a:r>
                      <a:endParaRPr lang="en-GB" dirty="0">
                        <a:solidFill>
                          <a:schemeClr val="tx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Do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 Not</a:t>
                      </a:r>
                      <a:endParaRPr lang="en-GB" dirty="0">
                        <a:solidFill>
                          <a:schemeClr val="tx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/>
                </a:tc>
              </a:tr>
              <a:tr h="292463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 line graphs when its important to show a gradual change in figures over time.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</a:t>
                      </a:r>
                      <a:r>
                        <a:rPr lang="en-GB" baseline="0" dirty="0" smtClean="0"/>
                        <a:t> line graphs when some quantities are tiny and others are huge- use a table instead.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520" y="1556792"/>
            <a:ext cx="5616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Often used to show quantities plotted over a period of time.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X axis (horizontal)  represents time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Y axis (vertical) represents the quantities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Table</a:t>
            </a:r>
            <a:endParaRPr lang="en-GB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pic>
        <p:nvPicPr>
          <p:cNvPr id="2050" name="Picture 2" descr="http://www.best-excel-tutorial.com/images/Gantt%20Chart%20table%20bar%20cha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2160" y="2852936"/>
            <a:ext cx="3000679" cy="1668785"/>
          </a:xfrm>
          <a:prstGeom prst="rect">
            <a:avLst/>
          </a:prstGeom>
          <a:noFill/>
        </p:spPr>
      </p:pic>
      <p:pic>
        <p:nvPicPr>
          <p:cNvPr id="5" name="Picture 8" descr="https://www.google.com/help/hc/images/docs_1047438_table_chart_en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152" y="4797152"/>
            <a:ext cx="3180875" cy="15841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1520" y="1556792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Displays numbers or words in rows and columns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Spreadsheet is a computerised table which can calculate data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Can also produce graphs and charts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9512" y="2924944"/>
          <a:ext cx="5616624" cy="3456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2808312"/>
              </a:tblGrid>
              <a:tr h="531751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Do</a:t>
                      </a:r>
                      <a:endParaRPr lang="en-GB" dirty="0">
                        <a:solidFill>
                          <a:schemeClr val="tx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Do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 Not</a:t>
                      </a:r>
                      <a:endParaRPr lang="en-GB" dirty="0">
                        <a:solidFill>
                          <a:schemeClr val="tx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/>
                </a:tc>
              </a:tr>
              <a:tr h="292463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 tables when the individual figures rather than the overall flow is most important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 tables when comparing numbers that are too far apart to be shown on a chart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Use</a:t>
                      </a:r>
                      <a:r>
                        <a:rPr lang="en-GB" baseline="0" dirty="0" smtClean="0"/>
                        <a:t> tables when you can use one of the other three types of chart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Layout Design and Planning</a:t>
            </a:r>
            <a:endParaRPr lang="en-GB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988840"/>
            <a:ext cx="84969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To achieve a Unit pass at NAT 5 your graph / charts should:</a:t>
            </a:r>
          </a:p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 the correct type of graph / chart to display the information given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Be graphically enhanced to support the subject matter and connect with target audience- SERIF skills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 complete- no vital parts missing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demonstrate a high standard of layout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004048" y="1412776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Pages 151- 155 in Course Notes</a:t>
            </a:r>
            <a:endParaRPr lang="en-GB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5400" dirty="0" smtClean="0">
                <a:solidFill>
                  <a:schemeClr val="bg1"/>
                </a:solidFill>
                <a:latin typeface="Impact" pitchFamily="34" charset="0"/>
              </a:rPr>
              <a:t>What makes a good Graph / Chart</a:t>
            </a:r>
            <a:endParaRPr lang="en-GB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988840"/>
            <a:ext cx="84969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A clever and </a:t>
            </a:r>
            <a:r>
              <a:rPr lang="en-GB" sz="2400" u="sng" dirty="0" smtClean="0"/>
              <a:t>clear </a:t>
            </a:r>
            <a:r>
              <a:rPr lang="en-GB" sz="2400" dirty="0" smtClean="0"/>
              <a:t>title to introduce it</a:t>
            </a:r>
          </a:p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short note to make the information clear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A graphic to support the subject matter and enhance the layout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suitable type of graph / chart to display the data or statistics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004048" y="1412776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Pages 151- 155 in Course Notes</a:t>
            </a:r>
            <a:endParaRPr lang="en-GB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476</Words>
  <Application>Microsoft Office PowerPoint</Application>
  <PresentationFormat>On-screen Show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Learning Intentions</vt:lpstr>
      <vt:lpstr>Types of Graph or Chart</vt:lpstr>
      <vt:lpstr>Pie Chart</vt:lpstr>
      <vt:lpstr>Bar Chart</vt:lpstr>
      <vt:lpstr>Line Graph</vt:lpstr>
      <vt:lpstr>Table</vt:lpstr>
      <vt:lpstr>Layout Design and Planning</vt:lpstr>
      <vt:lpstr>What makes a good Graph / Chart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ryoung</dc:creator>
  <cp:lastModifiedBy>PSweeney</cp:lastModifiedBy>
  <cp:revision>14</cp:revision>
  <dcterms:created xsi:type="dcterms:W3CDTF">2014-11-12T14:11:30Z</dcterms:created>
  <dcterms:modified xsi:type="dcterms:W3CDTF">2020-03-18T09:23:17Z</dcterms:modified>
</cp:coreProperties>
</file>