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9" r:id="rId3"/>
    <p:sldId id="288" r:id="rId4"/>
    <p:sldId id="290" r:id="rId5"/>
    <p:sldId id="291" r:id="rId6"/>
    <p:sldId id="28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EC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09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3B471-C6E7-485D-A365-0A40C5E1A40E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B9A52-FA01-4E38-8F0E-E53884E90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240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4B835-6D5C-A014-11CA-4E1CEE18E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684362-1073-920A-FAD9-D639DA83E5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E3C1F-2F65-CC9D-E86E-2ADCA2180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6A31C-1697-03EA-C170-5415F3BB7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BF0DB-9837-5765-EC62-ADE560DC5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87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91C0E-FD05-DDFF-5420-4D905316E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E6CCA0-2C90-FE0D-4093-BB6998D97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EB5CA-B619-68FE-87AC-3AC9C68A0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887CD-9150-D7FA-CA39-D6B43F1BD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76F76-0BE4-DC34-0F5C-FC54CBED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07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9F12C5-718C-E73B-827E-7B49C5577E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D9DB9B-01E7-F11F-19F6-D86940DF82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EBCCA-1F89-5557-C310-86917D971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CC20A-9CE7-0A87-C15A-6DFC0E4B7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4F0E6-FF3F-6EC8-30BF-0120D1A77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15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7C321-0155-6C1E-F297-99FDB681A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50C62-1253-D3E2-3C88-EAEEE617A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6C720-FC1F-CF5A-5F4A-D78BD4FE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B4E12-69F4-F1F8-FEBB-6DED643A7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CA663-F28A-F17B-90FA-363929C18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00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8E6A5-3058-2B70-7A71-D44D92F9B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D26037-8092-AF1D-8A59-FE54AEF9D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8A40-F36C-77BA-906E-97067E558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860E7-86E6-070D-F771-EF1E030A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BEFA6-A888-3C83-F114-25098AB0C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67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7C791-E621-A8E4-5E0D-599D27635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1BDBC-2AC5-1A18-33A9-8D8C5BFEBF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8DAAF-A692-FA02-3ACE-C601F9FE4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BF139-C5B6-D27F-38A1-3EA503D4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577A6-D2F1-A405-E291-A6DDCA07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EF8DA7-1524-BC3A-12FF-6DFB53CA3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4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8EA8D-4296-4227-0549-86B3D1749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B8FC3-5B27-6DCE-3E09-72E4DA4BA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79CA2D-CD92-78A1-B10B-ED7FEBF37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95CF9A-100D-C703-1EE9-3FD85870A3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F42415-A92C-58F5-A7BC-6E9F0A8621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AFD63F-EBFC-A1D4-1E0C-7F70A69D8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927C93-2BEC-C8D9-C015-1A8954D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2997C9-36C1-3AC9-B500-72CE84C3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81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B9720-6D5D-FD78-5A15-BF21F2708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DCC9DB-B260-57EF-A3D1-86F52DDE8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A899DA-0378-9298-C811-766FED22C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0C276E-AE04-2E61-EBED-2CE66BC6A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033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8D5188-1F0D-3BC4-CFFB-91012EE1F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43790A-246B-5AA8-7BC3-82A54892D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CB6BB2-930E-C1CF-70C0-E3ECBD0EF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075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3A8CA-AADD-2FC1-9D93-2B8D59415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00F83-D2D6-AD33-E40A-945FB6E83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AA0304-CD48-E8F5-57B9-B25F4E4BF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016441-648A-9386-DE59-72F391665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BE93E-9D96-BD10-11EE-5D95004F4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FF195-C3A9-BD25-E706-723114A95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192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A71-F55B-818A-1FBF-28DA4CC01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1BA531-FEA5-2412-0AE4-9F68AE5688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B8FBEC-D82E-9C54-A031-7C2CFFFF5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4E44-AC72-0BF5-DDE1-0717BA297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3294DE-3F65-95BB-8194-A3AD3F6EC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2C579-F135-7FDC-E7B2-DEA98B247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795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9756F1-8725-9B94-9519-7C604D193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D3FE0E-A61F-08DE-8ED2-8A77F0EC0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4F160-F84D-7B56-EA85-DE8DE9C1FD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AE4BC3-EA2B-45A3-BCAE-87CCD527A26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A268-4B09-D792-1CAB-6D909827E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56CDE-C492-FE30-7307-4D0BC7E19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D7A5C-ABD5-42D2-9059-E5B50D3EA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22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478ce20c-4758-4448-8221-bc01d8bf052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478ce20c-4758-4448-8221-bc01d8bf052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478ce20c-4758-4448-8221-bc01d8bf052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478ce20c-4758-4448-8221-bc01d8bf052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478ce20c-4758-4448-8221-bc01d8bf052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478ce20c-4758-4448-8221-bc01d8bf052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800B33-2925-4C8E-C751-506B721548DF}"/>
              </a:ext>
            </a:extLst>
          </p:cNvPr>
          <p:cNvSpPr/>
          <p:nvPr/>
        </p:nvSpPr>
        <p:spPr>
          <a:xfrm>
            <a:off x="0" y="0"/>
            <a:ext cx="12192000" cy="205232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BA46DB-1297-262E-0F07-07B2A5FBC09E}"/>
              </a:ext>
            </a:extLst>
          </p:cNvPr>
          <p:cNvSpPr/>
          <p:nvPr/>
        </p:nvSpPr>
        <p:spPr>
          <a:xfrm>
            <a:off x="0" y="5628418"/>
            <a:ext cx="12192000" cy="122958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15B42CAB-11F8-2CE2-C9CB-EFF552C3CA9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804675" y="5758496"/>
            <a:ext cx="896111" cy="90443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B07516A-D39E-249B-E14C-F55E3E758F38}"/>
              </a:ext>
            </a:extLst>
          </p:cNvPr>
          <p:cNvSpPr txBox="1"/>
          <p:nvPr/>
        </p:nvSpPr>
        <p:spPr>
          <a:xfrm>
            <a:off x="798353" y="6016752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Respect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B7D8F7-1EF6-B60B-24AC-1DC8935A071D}"/>
              </a:ext>
            </a:extLst>
          </p:cNvPr>
          <p:cNvSpPr txBox="1"/>
          <p:nvPr/>
        </p:nvSpPr>
        <p:spPr>
          <a:xfrm>
            <a:off x="790961" y="1695845"/>
            <a:ext cx="1109913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sz="4400" b="1" dirty="0"/>
          </a:p>
          <a:p>
            <a:r>
              <a:rPr lang="en-GB" sz="4400" b="1" dirty="0"/>
              <a:t>Senior Phase </a:t>
            </a:r>
          </a:p>
          <a:p>
            <a:r>
              <a:rPr lang="en-GB" sz="4400" b="1" dirty="0"/>
              <a:t>Exam Arrangements (2025 – 2026)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21" name="Picture 2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7BBFEBBD-B1B6-589F-2089-ACD90044AD5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4130039" y="5758496"/>
            <a:ext cx="896111" cy="904434"/>
          </a:xfrm>
          <a:prstGeom prst="rect">
            <a:avLst/>
          </a:prstGeom>
        </p:spPr>
      </p:pic>
      <p:pic>
        <p:nvPicPr>
          <p:cNvPr id="22" name="Picture 21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767E8445-A397-A58B-07B6-8D95E79413A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7442453" y="5758496"/>
            <a:ext cx="896111" cy="904434"/>
          </a:xfrm>
          <a:prstGeom prst="rect">
            <a:avLst/>
          </a:prstGeom>
        </p:spPr>
      </p:pic>
      <p:pic>
        <p:nvPicPr>
          <p:cNvPr id="23" name="Picture 22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35FF9400-CC6B-C6A2-0A44-E31A45A2CEE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10504928" y="5758496"/>
            <a:ext cx="896111" cy="90443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E30E5EF-DB93-3269-7F08-A62D94CA5485}"/>
              </a:ext>
            </a:extLst>
          </p:cNvPr>
          <p:cNvSpPr txBox="1"/>
          <p:nvPr/>
        </p:nvSpPr>
        <p:spPr>
          <a:xfrm>
            <a:off x="7442453" y="6007608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Ambition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1BBD8B0-93A6-75D3-5144-EE53034A9E5A}"/>
              </a:ext>
            </a:extLst>
          </p:cNvPr>
          <p:cNvSpPr txBox="1"/>
          <p:nvPr/>
        </p:nvSpPr>
        <p:spPr>
          <a:xfrm>
            <a:off x="10480289" y="6007608"/>
            <a:ext cx="1222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Resilience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359EFAB-0086-6CA5-08CF-B775691203EC}"/>
              </a:ext>
            </a:extLst>
          </p:cNvPr>
          <p:cNvSpPr txBox="1"/>
          <p:nvPr/>
        </p:nvSpPr>
        <p:spPr>
          <a:xfrm>
            <a:off x="4058945" y="6016752"/>
            <a:ext cx="1312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Self-Belief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2" name="Picture 1" descr="A purple flower with white text&#10;&#10;AI-generated content may be incorrect.">
            <a:extLst>
              <a:ext uri="{FF2B5EF4-FFF2-40B4-BE49-F238E27FC236}">
                <a16:creationId xmlns:a16="http://schemas.microsoft.com/office/drawing/2014/main" id="{7F5E1A7E-7DC1-9712-24E6-351435C91BDF}"/>
              </a:ext>
            </a:extLst>
          </p:cNvPr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630" y="189072"/>
            <a:ext cx="1684470" cy="16262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338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8B986-E87B-D23D-8B05-E25A7A0DD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B008496-2B79-39E7-A16E-6848BDEAA87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1" name="Picture 1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1E325C72-1128-324D-25FA-0451AD21C8E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817625" y="5758496"/>
            <a:ext cx="896111" cy="90443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7582B6D-DD76-D109-4C58-722DA89E91D4}"/>
              </a:ext>
            </a:extLst>
          </p:cNvPr>
          <p:cNvSpPr txBox="1"/>
          <p:nvPr/>
        </p:nvSpPr>
        <p:spPr>
          <a:xfrm>
            <a:off x="798353" y="6016752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Respect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21" name="Picture 2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E66A8059-FC1A-D41D-97A5-8D829E4B32C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4130039" y="5758496"/>
            <a:ext cx="896111" cy="904434"/>
          </a:xfrm>
          <a:prstGeom prst="rect">
            <a:avLst/>
          </a:prstGeom>
        </p:spPr>
      </p:pic>
      <p:pic>
        <p:nvPicPr>
          <p:cNvPr id="22" name="Picture 21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AE420BF2-C5C6-D8F9-2F2A-8294C08D805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7442453" y="5758496"/>
            <a:ext cx="896111" cy="904434"/>
          </a:xfrm>
          <a:prstGeom prst="rect">
            <a:avLst/>
          </a:prstGeom>
        </p:spPr>
      </p:pic>
      <p:pic>
        <p:nvPicPr>
          <p:cNvPr id="23" name="Picture 22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ED5DFA77-2A0B-6851-B74B-BE030299D89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10504928" y="5758496"/>
            <a:ext cx="896111" cy="90443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381DA6F5-976B-DB75-3563-598E026248EE}"/>
              </a:ext>
            </a:extLst>
          </p:cNvPr>
          <p:cNvSpPr txBox="1"/>
          <p:nvPr/>
        </p:nvSpPr>
        <p:spPr>
          <a:xfrm>
            <a:off x="7442453" y="6007608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Ambition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D4E296C-92D9-DF7F-7952-6120D674A3DA}"/>
              </a:ext>
            </a:extLst>
          </p:cNvPr>
          <p:cNvSpPr txBox="1"/>
          <p:nvPr/>
        </p:nvSpPr>
        <p:spPr>
          <a:xfrm>
            <a:off x="10480289" y="6007608"/>
            <a:ext cx="1222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Resilience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4FC1B18-2B05-64BB-2540-FCEBB2DAE438}"/>
              </a:ext>
            </a:extLst>
          </p:cNvPr>
          <p:cNvSpPr txBox="1"/>
          <p:nvPr/>
        </p:nvSpPr>
        <p:spPr>
          <a:xfrm>
            <a:off x="4058945" y="6016752"/>
            <a:ext cx="1312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Self-Belief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AD4CC8A-DA90-0819-CC01-AAD3CA651156}"/>
              </a:ext>
            </a:extLst>
          </p:cNvPr>
          <p:cNvSpPr/>
          <p:nvPr/>
        </p:nvSpPr>
        <p:spPr>
          <a:xfrm>
            <a:off x="236102" y="345105"/>
            <a:ext cx="4936349" cy="100532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b="1" dirty="0"/>
          </a:p>
        </p:txBody>
      </p:sp>
      <p:pic>
        <p:nvPicPr>
          <p:cNvPr id="4" name="Picture 3" descr="A purple flower with white text&#10;&#10;AI-generated content may be incorrect.">
            <a:extLst>
              <a:ext uri="{FF2B5EF4-FFF2-40B4-BE49-F238E27FC236}">
                <a16:creationId xmlns:a16="http://schemas.microsoft.com/office/drawing/2014/main" id="{450EB2D8-8CF3-F4A7-0E70-02AC84F3ECDD}"/>
              </a:ext>
            </a:extLst>
          </p:cNvPr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869" y="199555"/>
            <a:ext cx="1684470" cy="16262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590EB7-D85F-1AAE-E157-4FADCE07EA51}"/>
              </a:ext>
            </a:extLst>
          </p:cNvPr>
          <p:cNvSpPr txBox="1"/>
          <p:nvPr/>
        </p:nvSpPr>
        <p:spPr>
          <a:xfrm>
            <a:off x="386330" y="-90953"/>
            <a:ext cx="547599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sz="4000" b="1" dirty="0"/>
              <a:t>Basic Expectations</a:t>
            </a:r>
            <a:endParaRPr lang="en-GB" sz="16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7BDFD-8A36-39E1-43F1-8E30206AE5E9}"/>
              </a:ext>
            </a:extLst>
          </p:cNvPr>
          <p:cNvSpPr txBox="1"/>
          <p:nvPr/>
        </p:nvSpPr>
        <p:spPr>
          <a:xfrm>
            <a:off x="386330" y="1517576"/>
            <a:ext cx="11099139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Study Leave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You </a:t>
            </a:r>
            <a:r>
              <a:rPr lang="en-GB" sz="2400" b="1" dirty="0">
                <a:solidFill>
                  <a:srgbClr val="FF0000"/>
                </a:solidFill>
              </a:rPr>
              <a:t>DO NOT </a:t>
            </a:r>
            <a:r>
              <a:rPr lang="en-GB" sz="2400" dirty="0">
                <a:solidFill>
                  <a:schemeClr val="bg1"/>
                </a:solidFill>
              </a:rPr>
              <a:t>have to be in school if you do not have an exam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If you have a specific arrangement to come in, you need to sign in and out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You must be in full school uniform at all times entering the building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</a:endParaRPr>
          </a:p>
          <a:p>
            <a:pPr algn="just"/>
            <a:endParaRPr lang="en-GB" sz="2400" dirty="0">
              <a:solidFill>
                <a:schemeClr val="bg1"/>
              </a:solidFill>
            </a:endParaRPr>
          </a:p>
          <a:p>
            <a:pPr algn="just"/>
            <a:r>
              <a:rPr lang="en-GB" sz="2400" b="1" dirty="0">
                <a:solidFill>
                  <a:schemeClr val="bg1"/>
                </a:solidFill>
              </a:rPr>
              <a:t>Exam Days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Arrive in school </a:t>
            </a:r>
            <a:r>
              <a:rPr lang="en-GB" sz="2400" b="1" dirty="0">
                <a:solidFill>
                  <a:srgbClr val="FF0000"/>
                </a:solidFill>
              </a:rPr>
              <a:t>30 minutes </a:t>
            </a:r>
            <a:r>
              <a:rPr lang="en-GB" sz="2400" dirty="0">
                <a:solidFill>
                  <a:schemeClr val="bg1"/>
                </a:solidFill>
              </a:rPr>
              <a:t>before your exam is scheduled to start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Arrive in FULL School Uniform, no exceptions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Register with Head of Year at Main Door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051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CCCC6-8A2E-CC56-1D42-0BE04CAC3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CAF4F47-1586-C3BD-8BEF-42AD744CDD07}"/>
              </a:ext>
            </a:extLst>
          </p:cNvPr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06120323-CE0F-1646-8CAF-706432AE362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804675" y="5758496"/>
            <a:ext cx="896111" cy="90443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89A9968-D085-E828-53C6-6B6A295343B0}"/>
              </a:ext>
            </a:extLst>
          </p:cNvPr>
          <p:cNvSpPr txBox="1"/>
          <p:nvPr/>
        </p:nvSpPr>
        <p:spPr>
          <a:xfrm>
            <a:off x="798353" y="6016752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Respect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21" name="Picture 2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148A983B-7428-F93A-696F-E1292CEEAA2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4130039" y="5758496"/>
            <a:ext cx="896111" cy="904434"/>
          </a:xfrm>
          <a:prstGeom prst="rect">
            <a:avLst/>
          </a:prstGeom>
        </p:spPr>
      </p:pic>
      <p:pic>
        <p:nvPicPr>
          <p:cNvPr id="22" name="Picture 21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71718669-DC68-6777-9960-3FEEB16999C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7442453" y="5758496"/>
            <a:ext cx="896111" cy="904434"/>
          </a:xfrm>
          <a:prstGeom prst="rect">
            <a:avLst/>
          </a:prstGeom>
        </p:spPr>
      </p:pic>
      <p:pic>
        <p:nvPicPr>
          <p:cNvPr id="23" name="Picture 22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30C3B230-59C3-4090-903D-448CCC3A2EA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10504928" y="5758496"/>
            <a:ext cx="896111" cy="90443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86D95AC-9AEF-831F-80AE-B1129289773F}"/>
              </a:ext>
            </a:extLst>
          </p:cNvPr>
          <p:cNvSpPr txBox="1"/>
          <p:nvPr/>
        </p:nvSpPr>
        <p:spPr>
          <a:xfrm>
            <a:off x="7442453" y="6007608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Ambition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73FDED2-3CDB-51BC-2F8F-C492CBD0535D}"/>
              </a:ext>
            </a:extLst>
          </p:cNvPr>
          <p:cNvSpPr txBox="1"/>
          <p:nvPr/>
        </p:nvSpPr>
        <p:spPr>
          <a:xfrm>
            <a:off x="10480289" y="6007608"/>
            <a:ext cx="1222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Resilience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88E5FAF-B705-35D6-1333-8A966BA8F304}"/>
              </a:ext>
            </a:extLst>
          </p:cNvPr>
          <p:cNvSpPr txBox="1"/>
          <p:nvPr/>
        </p:nvSpPr>
        <p:spPr>
          <a:xfrm>
            <a:off x="4058945" y="6016752"/>
            <a:ext cx="1312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Self-Belief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99DA297-1177-F675-DB2C-E2025BA97EE0}"/>
              </a:ext>
            </a:extLst>
          </p:cNvPr>
          <p:cNvSpPr/>
          <p:nvPr/>
        </p:nvSpPr>
        <p:spPr>
          <a:xfrm>
            <a:off x="301900" y="269773"/>
            <a:ext cx="4006089" cy="100532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b="1" dirty="0"/>
          </a:p>
        </p:txBody>
      </p:sp>
      <p:pic>
        <p:nvPicPr>
          <p:cNvPr id="3" name="Picture 2" descr="A purple flower with white text&#10;&#10;AI-generated content may be incorrect.">
            <a:extLst>
              <a:ext uri="{FF2B5EF4-FFF2-40B4-BE49-F238E27FC236}">
                <a16:creationId xmlns:a16="http://schemas.microsoft.com/office/drawing/2014/main" id="{8041DAD3-2A56-570B-05FD-4622B7745984}"/>
              </a:ext>
            </a:extLst>
          </p:cNvPr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569" y="439945"/>
            <a:ext cx="1684470" cy="162620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87ABD9-03B2-521C-0BA7-BAC7E018E873}"/>
              </a:ext>
            </a:extLst>
          </p:cNvPr>
          <p:cNvSpPr txBox="1"/>
          <p:nvPr/>
        </p:nvSpPr>
        <p:spPr>
          <a:xfrm>
            <a:off x="620010" y="-166285"/>
            <a:ext cx="547599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sz="4000" b="1" dirty="0"/>
              <a:t>Before Exams</a:t>
            </a:r>
            <a:endParaRPr lang="en-GB" sz="16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5C47C1-998C-7967-C7FF-69B979C3AF37}"/>
              </a:ext>
            </a:extLst>
          </p:cNvPr>
          <p:cNvSpPr txBox="1"/>
          <p:nvPr/>
        </p:nvSpPr>
        <p:spPr>
          <a:xfrm>
            <a:off x="301900" y="1507419"/>
            <a:ext cx="1109913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You will receive an individualised QS Timetable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Review your Timetable: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Name, Address, </a:t>
            </a:r>
            <a:r>
              <a:rPr lang="en-GB" sz="2400">
                <a:solidFill>
                  <a:schemeClr val="bg1"/>
                </a:solidFill>
              </a:rPr>
              <a:t>Subject, Level </a:t>
            </a:r>
            <a:r>
              <a:rPr lang="en-GB" sz="2400" dirty="0">
                <a:solidFill>
                  <a:schemeClr val="bg1"/>
                </a:solidFill>
              </a:rPr>
              <a:t>incorrect? See Mrs J. Thompson as </a:t>
            </a:r>
            <a:r>
              <a:rPr lang="en-GB" sz="2400" b="1" dirty="0">
                <a:solidFill>
                  <a:srgbClr val="FF0000"/>
                </a:solidFill>
              </a:rPr>
              <a:t>PRIORITY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You may have TWO exams on the same day 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Review your AA Letter: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If you qualify for AA, information has already been shared with you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Subject or AA incorrect? See Mrs S. Stobie as </a:t>
            </a:r>
            <a:r>
              <a:rPr lang="en-GB" sz="2400" b="1" dirty="0">
                <a:solidFill>
                  <a:srgbClr val="FF0000"/>
                </a:solidFill>
              </a:rPr>
              <a:t>PRIORITY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Sign &amp; Return the Tear Off Slip to Mrs S. Stobie as </a:t>
            </a:r>
            <a:r>
              <a:rPr lang="en-GB" sz="2400" b="1" dirty="0">
                <a:solidFill>
                  <a:srgbClr val="FF0000"/>
                </a:solidFill>
              </a:rPr>
              <a:t>PRIORITY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No Letter = No AA arrangement in place for you</a:t>
            </a:r>
            <a:endParaRPr lang="en-GB" sz="2400" b="1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824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65AD2-9879-972E-BB75-99D3B6AC8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7E4407E-64F1-74D2-DCCF-6A8D35B2C14C}"/>
              </a:ext>
            </a:extLst>
          </p:cNvPr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996C04F6-4054-1E8F-1725-CAC4637885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804675" y="5758496"/>
            <a:ext cx="896111" cy="90443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B85BA4C-ACBB-E922-3CAE-35FDC2D4B175}"/>
              </a:ext>
            </a:extLst>
          </p:cNvPr>
          <p:cNvSpPr txBox="1"/>
          <p:nvPr/>
        </p:nvSpPr>
        <p:spPr>
          <a:xfrm>
            <a:off x="798353" y="6016752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Respect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21" name="Picture 2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29F19B0D-888D-4A18-F22B-924D9714C2C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4130039" y="5758496"/>
            <a:ext cx="896111" cy="904434"/>
          </a:xfrm>
          <a:prstGeom prst="rect">
            <a:avLst/>
          </a:prstGeom>
        </p:spPr>
      </p:pic>
      <p:pic>
        <p:nvPicPr>
          <p:cNvPr id="22" name="Picture 21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D2E48CCD-C75A-1083-46B3-CDFA5DDD40A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7442453" y="5758496"/>
            <a:ext cx="896111" cy="904434"/>
          </a:xfrm>
          <a:prstGeom prst="rect">
            <a:avLst/>
          </a:prstGeom>
        </p:spPr>
      </p:pic>
      <p:pic>
        <p:nvPicPr>
          <p:cNvPr id="23" name="Picture 22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74490F60-D562-DDA6-59E4-A9116274D54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10504928" y="5758496"/>
            <a:ext cx="896111" cy="90443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55409AF2-8982-0823-94CF-260F93A7E45A}"/>
              </a:ext>
            </a:extLst>
          </p:cNvPr>
          <p:cNvSpPr txBox="1"/>
          <p:nvPr/>
        </p:nvSpPr>
        <p:spPr>
          <a:xfrm>
            <a:off x="7442453" y="6007608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Ambition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B61021-7A46-071F-C010-8270A212B0B8}"/>
              </a:ext>
            </a:extLst>
          </p:cNvPr>
          <p:cNvSpPr txBox="1"/>
          <p:nvPr/>
        </p:nvSpPr>
        <p:spPr>
          <a:xfrm>
            <a:off x="10480289" y="6007608"/>
            <a:ext cx="1222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Resilience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C354FF1-EC54-A145-BCDF-DC7DDF552152}"/>
              </a:ext>
            </a:extLst>
          </p:cNvPr>
          <p:cNvSpPr txBox="1"/>
          <p:nvPr/>
        </p:nvSpPr>
        <p:spPr>
          <a:xfrm>
            <a:off x="4058945" y="6016752"/>
            <a:ext cx="1312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Self-Belief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09E6323-BF0B-CDD3-2B5D-15BCDB1ECBC8}"/>
              </a:ext>
            </a:extLst>
          </p:cNvPr>
          <p:cNvSpPr/>
          <p:nvPr/>
        </p:nvSpPr>
        <p:spPr>
          <a:xfrm>
            <a:off x="271271" y="387196"/>
            <a:ext cx="4006089" cy="100532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b="1" dirty="0"/>
          </a:p>
        </p:txBody>
      </p:sp>
      <p:pic>
        <p:nvPicPr>
          <p:cNvPr id="3" name="Picture 2" descr="A purple flower with white text&#10;&#10;AI-generated content may be incorrect.">
            <a:extLst>
              <a:ext uri="{FF2B5EF4-FFF2-40B4-BE49-F238E27FC236}">
                <a16:creationId xmlns:a16="http://schemas.microsoft.com/office/drawing/2014/main" id="{724ECA45-4E37-3DCC-8192-099FE6F0A05E}"/>
              </a:ext>
            </a:extLst>
          </p:cNvPr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776" y="195070"/>
            <a:ext cx="1684470" cy="162620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58C143A-8D90-D3C1-243B-7DB5B27BD47C}"/>
              </a:ext>
            </a:extLst>
          </p:cNvPr>
          <p:cNvSpPr txBox="1"/>
          <p:nvPr/>
        </p:nvSpPr>
        <p:spPr>
          <a:xfrm>
            <a:off x="790961" y="-48862"/>
            <a:ext cx="547599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sz="4000" b="1" dirty="0"/>
              <a:t>Exam Day(s)</a:t>
            </a:r>
            <a:endParaRPr lang="en-GB" sz="16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F5581C-2F35-858D-46A9-5F3036BBEF3A}"/>
              </a:ext>
            </a:extLst>
          </p:cNvPr>
          <p:cNvSpPr txBox="1"/>
          <p:nvPr/>
        </p:nvSpPr>
        <p:spPr>
          <a:xfrm>
            <a:off x="301900" y="1553823"/>
            <a:ext cx="11099139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dirty="0">
                <a:solidFill>
                  <a:schemeClr val="bg1"/>
                </a:solidFill>
              </a:rPr>
              <a:t>Arrival to School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Arrive in school </a:t>
            </a:r>
            <a:r>
              <a:rPr lang="en-GB" sz="2400" b="1" dirty="0">
                <a:solidFill>
                  <a:srgbClr val="FF0000"/>
                </a:solidFill>
              </a:rPr>
              <a:t>30 minutes </a:t>
            </a:r>
            <a:r>
              <a:rPr lang="en-GB" sz="2400" dirty="0">
                <a:solidFill>
                  <a:schemeClr val="bg1"/>
                </a:solidFill>
              </a:rPr>
              <a:t>before your exam is scheduled to start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Arrive in FULL School Uniform, no exceptions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Register with Head of Year at main door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Subject PT will arrange to speak with you collectively before exam starts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AA provision - your letter informs you of the venue for your exam</a:t>
            </a:r>
          </a:p>
          <a:p>
            <a:pPr algn="just"/>
            <a:endParaRPr lang="en-GB" sz="2400" b="1" dirty="0">
              <a:solidFill>
                <a:schemeClr val="bg1"/>
              </a:solidFill>
            </a:endParaRPr>
          </a:p>
          <a:p>
            <a:pPr algn="just"/>
            <a:r>
              <a:rPr lang="en-GB" sz="2400" b="1" dirty="0">
                <a:solidFill>
                  <a:schemeClr val="bg1"/>
                </a:solidFill>
              </a:rPr>
              <a:t>Exam</a:t>
            </a:r>
            <a:endParaRPr lang="en-GB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Know your Scottish Candidate Number – Fill in Card or Remember 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Mobile phones (must be switched off and stored away)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No smart watches or electronic devices (Air pods, Meta glasses)</a:t>
            </a:r>
            <a:endParaRPr lang="en-GB" sz="2400" b="1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226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6A55D-A0C3-A362-6A20-E39FE07A5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9E771C6-C981-3A76-53E1-3800DB8F8072}"/>
              </a:ext>
            </a:extLst>
          </p:cNvPr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6AB0FB2D-A184-3184-EF73-EABDEEC61B4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804675" y="5758496"/>
            <a:ext cx="896111" cy="90443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CCDF77-CEDF-D5BF-3EB1-C78F927D6D57}"/>
              </a:ext>
            </a:extLst>
          </p:cNvPr>
          <p:cNvSpPr txBox="1"/>
          <p:nvPr/>
        </p:nvSpPr>
        <p:spPr>
          <a:xfrm>
            <a:off x="798353" y="6016752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Respect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21" name="Picture 2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28316DC3-E969-5721-7859-2EFC9A682F4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4130039" y="5758496"/>
            <a:ext cx="896111" cy="904434"/>
          </a:xfrm>
          <a:prstGeom prst="rect">
            <a:avLst/>
          </a:prstGeom>
        </p:spPr>
      </p:pic>
      <p:pic>
        <p:nvPicPr>
          <p:cNvPr id="22" name="Picture 21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E28E4BAE-C6FE-1A53-97CC-BE0E14E7C70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7442453" y="5758496"/>
            <a:ext cx="896111" cy="904434"/>
          </a:xfrm>
          <a:prstGeom prst="rect">
            <a:avLst/>
          </a:prstGeom>
        </p:spPr>
      </p:pic>
      <p:pic>
        <p:nvPicPr>
          <p:cNvPr id="23" name="Picture 22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FA98E7AD-72B4-B998-4792-037A87C0560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10504928" y="5758496"/>
            <a:ext cx="896111" cy="90443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089118D6-9066-B159-EDCD-94ED68E963DC}"/>
              </a:ext>
            </a:extLst>
          </p:cNvPr>
          <p:cNvSpPr txBox="1"/>
          <p:nvPr/>
        </p:nvSpPr>
        <p:spPr>
          <a:xfrm>
            <a:off x="7442453" y="6007608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Ambition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7309E9-0AAE-DF2F-DF53-BE8F0B37D4D5}"/>
              </a:ext>
            </a:extLst>
          </p:cNvPr>
          <p:cNvSpPr txBox="1"/>
          <p:nvPr/>
        </p:nvSpPr>
        <p:spPr>
          <a:xfrm>
            <a:off x="10480289" y="6007608"/>
            <a:ext cx="1222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Resilience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2D44125-9DE6-D950-8D1B-4520BB528CF9}"/>
              </a:ext>
            </a:extLst>
          </p:cNvPr>
          <p:cNvSpPr txBox="1"/>
          <p:nvPr/>
        </p:nvSpPr>
        <p:spPr>
          <a:xfrm>
            <a:off x="4058945" y="6016752"/>
            <a:ext cx="1312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Self-Belief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9457B6C-A648-DC5C-FB53-0FA2386BCB86}"/>
              </a:ext>
            </a:extLst>
          </p:cNvPr>
          <p:cNvSpPr/>
          <p:nvPr/>
        </p:nvSpPr>
        <p:spPr>
          <a:xfrm>
            <a:off x="301900" y="451137"/>
            <a:ext cx="5550409" cy="100532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b="1" dirty="0"/>
          </a:p>
        </p:txBody>
      </p:sp>
      <p:pic>
        <p:nvPicPr>
          <p:cNvPr id="3" name="Picture 2" descr="A purple flower with white text&#10;&#10;AI-generated content may be incorrect.">
            <a:extLst>
              <a:ext uri="{FF2B5EF4-FFF2-40B4-BE49-F238E27FC236}">
                <a16:creationId xmlns:a16="http://schemas.microsoft.com/office/drawing/2014/main" id="{91F1DE84-38E1-0F3D-AF69-900681170A7E}"/>
              </a:ext>
            </a:extLst>
          </p:cNvPr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776" y="195070"/>
            <a:ext cx="1684470" cy="162620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ACC0308-DD5F-FB2E-5E91-3E1AC67F190A}"/>
              </a:ext>
            </a:extLst>
          </p:cNvPr>
          <p:cNvSpPr txBox="1"/>
          <p:nvPr/>
        </p:nvSpPr>
        <p:spPr>
          <a:xfrm>
            <a:off x="938786" y="0"/>
            <a:ext cx="547599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sz="4000" b="1" dirty="0"/>
              <a:t>EAL Arrangements</a:t>
            </a:r>
            <a:endParaRPr lang="en-GB" sz="16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0BA627-3084-A267-DE52-F31AF236436D}"/>
              </a:ext>
            </a:extLst>
          </p:cNvPr>
          <p:cNvSpPr txBox="1"/>
          <p:nvPr/>
        </p:nvSpPr>
        <p:spPr>
          <a:xfrm>
            <a:off x="302739" y="2200475"/>
            <a:ext cx="11099139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EAL Students who are entitled to Additional Time: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Collect your bilingual dictionary from Modern Languages before your exam starts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If you </a:t>
            </a:r>
            <a:r>
              <a:rPr lang="en-GB" sz="2400" b="1" dirty="0">
                <a:solidFill>
                  <a:srgbClr val="FF0000"/>
                </a:solidFill>
              </a:rPr>
              <a:t>DO NOT </a:t>
            </a:r>
            <a:r>
              <a:rPr lang="en-GB" sz="2400" dirty="0">
                <a:solidFill>
                  <a:schemeClr val="bg1"/>
                </a:solidFill>
              </a:rPr>
              <a:t>have your dictionary, you will not be permitted extra time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Bilingual Dictionaries should be returned at the end of each exam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799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E8EEE-5ABB-138E-1614-1AE9AD30E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498CEA3-4A8A-86D5-AEDE-C14F6337A906}"/>
              </a:ext>
            </a:extLst>
          </p:cNvPr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6FD03DCD-E7D0-FEDE-3E05-D1A9B4FF17E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804675" y="5758496"/>
            <a:ext cx="896111" cy="90443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7C56278-F83E-0D07-9686-9799F1C98418}"/>
              </a:ext>
            </a:extLst>
          </p:cNvPr>
          <p:cNvSpPr txBox="1"/>
          <p:nvPr/>
        </p:nvSpPr>
        <p:spPr>
          <a:xfrm>
            <a:off x="798353" y="6016752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Respect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21" name="Picture 20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3CD7B789-49D5-29F0-BD18-73CE20E54CB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4130039" y="5758496"/>
            <a:ext cx="896111" cy="904434"/>
          </a:xfrm>
          <a:prstGeom prst="rect">
            <a:avLst/>
          </a:prstGeom>
        </p:spPr>
      </p:pic>
      <p:pic>
        <p:nvPicPr>
          <p:cNvPr id="22" name="Picture 21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55647651-473D-8836-AA70-1B06F6D8800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7442453" y="5758496"/>
            <a:ext cx="896111" cy="904434"/>
          </a:xfrm>
          <a:prstGeom prst="rect">
            <a:avLst/>
          </a:prstGeom>
        </p:spPr>
      </p:pic>
      <p:pic>
        <p:nvPicPr>
          <p:cNvPr id="23" name="Picture 22" descr="A logo with colorful circles&#10;&#10;AI-generated content may be incorrect.">
            <a:extLst>
              <a:ext uri="{FF2B5EF4-FFF2-40B4-BE49-F238E27FC236}">
                <a16:creationId xmlns:a16="http://schemas.microsoft.com/office/drawing/2014/main" id="{20841DF4-3E72-3A13-AB0A-9829D47ADCC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9"/>
          <a:stretch>
            <a:fillRect/>
          </a:stretch>
        </p:blipFill>
        <p:spPr>
          <a:xfrm>
            <a:off x="10504928" y="5758496"/>
            <a:ext cx="896111" cy="90443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EC7C31A-84E7-C331-8E67-EC2A8D9874CB}"/>
              </a:ext>
            </a:extLst>
          </p:cNvPr>
          <p:cNvSpPr txBox="1"/>
          <p:nvPr/>
        </p:nvSpPr>
        <p:spPr>
          <a:xfrm>
            <a:off x="7442453" y="6007608"/>
            <a:ext cx="1094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Ambition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A1FA3BB-C2FA-66BF-7181-FD97429225B8}"/>
              </a:ext>
            </a:extLst>
          </p:cNvPr>
          <p:cNvSpPr txBox="1"/>
          <p:nvPr/>
        </p:nvSpPr>
        <p:spPr>
          <a:xfrm>
            <a:off x="10480289" y="6007608"/>
            <a:ext cx="1222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Resilience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791F8FF-8A09-05A4-0180-94D85D8F59B4}"/>
              </a:ext>
            </a:extLst>
          </p:cNvPr>
          <p:cNvSpPr txBox="1"/>
          <p:nvPr/>
        </p:nvSpPr>
        <p:spPr>
          <a:xfrm>
            <a:off x="4058945" y="6016752"/>
            <a:ext cx="1312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Self-Belief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75B0999-933E-289D-037C-A9733E181982}"/>
              </a:ext>
            </a:extLst>
          </p:cNvPr>
          <p:cNvSpPr/>
          <p:nvPr/>
        </p:nvSpPr>
        <p:spPr>
          <a:xfrm>
            <a:off x="1700786" y="2210010"/>
            <a:ext cx="7637862" cy="181335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/>
              <a:t> </a:t>
            </a:r>
            <a:endParaRPr lang="en-GB" sz="4800" b="1" dirty="0"/>
          </a:p>
        </p:txBody>
      </p:sp>
      <p:pic>
        <p:nvPicPr>
          <p:cNvPr id="3" name="Picture 2" descr="A purple flower with white text&#10;&#10;AI-generated content may be incorrect.">
            <a:extLst>
              <a:ext uri="{FF2B5EF4-FFF2-40B4-BE49-F238E27FC236}">
                <a16:creationId xmlns:a16="http://schemas.microsoft.com/office/drawing/2014/main" id="{A170C54F-A486-898B-5319-FBE480684EAC}"/>
              </a:ext>
            </a:extLst>
          </p:cNvPr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569" y="439945"/>
            <a:ext cx="1684470" cy="162620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BE3AF0E-DE5E-39CA-5F69-CA4FBDEEA1E3}"/>
              </a:ext>
            </a:extLst>
          </p:cNvPr>
          <p:cNvSpPr txBox="1"/>
          <p:nvPr/>
        </p:nvSpPr>
        <p:spPr>
          <a:xfrm>
            <a:off x="1462530" y="916082"/>
            <a:ext cx="78761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800" dirty="0"/>
          </a:p>
          <a:p>
            <a:endParaRPr lang="en-GB" sz="4800" dirty="0"/>
          </a:p>
          <a:p>
            <a:pPr algn="ctr"/>
            <a:r>
              <a:rPr lang="en-GB" sz="8800" b="1" dirty="0"/>
              <a:t>Questions?</a:t>
            </a:r>
            <a:endParaRPr lang="en-GB" sz="4400" dirty="0"/>
          </a:p>
          <a:p>
            <a:endParaRPr lang="en-GB" sz="4800" dirty="0"/>
          </a:p>
          <a:p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16004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2942</TotalTime>
  <Words>353</Words>
  <Application>Microsoft Office PowerPoint</Application>
  <PresentationFormat>Widescreen</PresentationFormat>
  <Paragraphs>97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JSmith</dc:creator>
  <cp:lastModifiedBy>JSmith</cp:lastModifiedBy>
  <cp:revision>34</cp:revision>
  <dcterms:created xsi:type="dcterms:W3CDTF">2026-01-28T08:48:58Z</dcterms:created>
  <dcterms:modified xsi:type="dcterms:W3CDTF">2026-03-30T08:25:06Z</dcterms:modified>
</cp:coreProperties>
</file>