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7" r:id="rId2"/>
    <p:sldId id="279" r:id="rId3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79" autoAdjust="0"/>
    <p:restoredTop sz="95907" autoAdjust="0"/>
  </p:normalViewPr>
  <p:slideViewPr>
    <p:cSldViewPr snapToGrid="0">
      <p:cViewPr>
        <p:scale>
          <a:sx n="70" d="100"/>
          <a:sy n="70" d="100"/>
        </p:scale>
        <p:origin x="-45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621" cy="501576"/>
          </a:xfrm>
          <a:prstGeom prst="rect">
            <a:avLst/>
          </a:prstGeom>
        </p:spPr>
        <p:txBody>
          <a:bodyPr vert="horz" lIns="92436" tIns="46218" rIns="92436" bIns="4621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0935" y="0"/>
            <a:ext cx="2985621" cy="501576"/>
          </a:xfrm>
          <a:prstGeom prst="rect">
            <a:avLst/>
          </a:prstGeom>
        </p:spPr>
        <p:txBody>
          <a:bodyPr vert="horz" lIns="92436" tIns="46218" rIns="92436" bIns="46218" rtlCol="0"/>
          <a:lstStyle>
            <a:lvl1pPr algn="r">
              <a:defRPr sz="1200"/>
            </a:lvl1pPr>
          </a:lstStyle>
          <a:p>
            <a:fld id="{5223C5EA-EEF2-4194-835A-8B54935D121E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6" tIns="46218" rIns="92436" bIns="4621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495" y="4759363"/>
            <a:ext cx="5511174" cy="4509375"/>
          </a:xfrm>
          <a:prstGeom prst="rect">
            <a:avLst/>
          </a:prstGeom>
        </p:spPr>
        <p:txBody>
          <a:bodyPr vert="horz" lIns="92436" tIns="46218" rIns="92436" bIns="4621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7123"/>
            <a:ext cx="2985621" cy="501575"/>
          </a:xfrm>
          <a:prstGeom prst="rect">
            <a:avLst/>
          </a:prstGeom>
        </p:spPr>
        <p:txBody>
          <a:bodyPr vert="horz" lIns="92436" tIns="46218" rIns="92436" bIns="4621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0935" y="9517123"/>
            <a:ext cx="2985621" cy="501575"/>
          </a:xfrm>
          <a:prstGeom prst="rect">
            <a:avLst/>
          </a:prstGeom>
        </p:spPr>
        <p:txBody>
          <a:bodyPr vert="horz" lIns="92436" tIns="46218" rIns="92436" bIns="46218" rtlCol="0" anchor="b"/>
          <a:lstStyle>
            <a:lvl1pPr algn="r">
              <a:defRPr sz="1200"/>
            </a:lvl1pPr>
          </a:lstStyle>
          <a:p>
            <a:fld id="{36638B03-F319-4A7D-B200-C2127B8DD3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278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38B03-F319-4A7D-B200-C2127B8DD3C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805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38B03-F319-4A7D-B200-C2127B8DD3C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66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2158-348B-4D01-849C-FC25B24C692D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953-0BE3-42D2-9A34-E49B40074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49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2158-348B-4D01-849C-FC25B24C692D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953-0BE3-42D2-9A34-E49B40074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60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2158-348B-4D01-849C-FC25B24C692D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953-0BE3-42D2-9A34-E49B40074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124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2158-348B-4D01-849C-FC25B24C692D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953-0BE3-42D2-9A34-E49B40074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313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2158-348B-4D01-849C-FC25B24C692D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953-0BE3-42D2-9A34-E49B40074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84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2158-348B-4D01-849C-FC25B24C692D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953-0BE3-42D2-9A34-E49B40074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15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2158-348B-4D01-849C-FC25B24C692D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953-0BE3-42D2-9A34-E49B40074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50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2158-348B-4D01-849C-FC25B24C692D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953-0BE3-42D2-9A34-E49B40074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59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2158-348B-4D01-849C-FC25B24C692D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953-0BE3-42D2-9A34-E49B40074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81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2158-348B-4D01-849C-FC25B24C692D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953-0BE3-42D2-9A34-E49B40074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93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2158-348B-4D01-849C-FC25B24C692D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70953-0BE3-42D2-9A34-E49B40074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4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92158-348B-4D01-849C-FC25B24C692D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70953-0BE3-42D2-9A34-E49B40074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02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5309" y="27504"/>
            <a:ext cx="12037807" cy="3812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Chemistry Revision Mind Map Unit 1– Writing formula </a:t>
            </a:r>
            <a:r>
              <a:rPr lang="en-GB" b="1" dirty="0" smtClean="0">
                <a:solidFill>
                  <a:schemeClr val="tx1"/>
                </a:solidFill>
              </a:rPr>
              <a:t>4a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308" y="470789"/>
            <a:ext cx="3061787" cy="41549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Write the chemical formula for the following: (swap and drop method)</a:t>
            </a:r>
          </a:p>
          <a:p>
            <a:pPr marL="228600" indent="-228600">
              <a:buAutoNum type="arabicParenR"/>
            </a:pPr>
            <a:r>
              <a:rPr lang="en-GB" sz="1200" dirty="0"/>
              <a:t>Magnesium hydride</a:t>
            </a:r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r>
              <a:rPr lang="en-GB" sz="1200" dirty="0"/>
              <a:t>2) Carbon iodide  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3) Silicon oxide 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4) Beryllium sulphide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C6E1BBFF-D97B-4CAF-8DC3-DD4A56531571}"/>
              </a:ext>
            </a:extLst>
          </p:cNvPr>
          <p:cNvSpPr txBox="1"/>
          <p:nvPr/>
        </p:nvSpPr>
        <p:spPr>
          <a:xfrm>
            <a:off x="9051330" y="470789"/>
            <a:ext cx="3061786" cy="41549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Write the chemical formula for the following:</a:t>
            </a:r>
          </a:p>
          <a:p>
            <a:r>
              <a:rPr lang="en-GB" sz="1200" dirty="0"/>
              <a:t>(swap and drop using complex ions, p8 of data book)</a:t>
            </a:r>
          </a:p>
          <a:p>
            <a:pPr marL="228600" indent="-228600">
              <a:buAutoNum type="arabicParenR"/>
            </a:pPr>
            <a:r>
              <a:rPr lang="en-GB" sz="1200" dirty="0"/>
              <a:t>Magnesium phosphate</a:t>
            </a:r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r>
              <a:rPr lang="en-GB" sz="1200" dirty="0"/>
              <a:t>		</a:t>
            </a:r>
          </a:p>
          <a:p>
            <a:r>
              <a:rPr lang="en-GB" sz="1200" dirty="0"/>
              <a:t>2) Copper(II) nitrate	</a:t>
            </a:r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r>
              <a:rPr lang="en-GB" sz="1200" dirty="0"/>
              <a:t>3) Ammonium carbonate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31181B8B-E200-47E1-8A54-2BDD429A59E8}"/>
              </a:ext>
            </a:extLst>
          </p:cNvPr>
          <p:cNvSpPr txBox="1"/>
          <p:nvPr/>
        </p:nvSpPr>
        <p:spPr>
          <a:xfrm>
            <a:off x="3186761" y="470789"/>
            <a:ext cx="3061787" cy="41549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Write the chemical formula for the following:</a:t>
            </a:r>
          </a:p>
          <a:p>
            <a:r>
              <a:rPr lang="en-GB" sz="1200" dirty="0"/>
              <a:t>(prefix method)</a:t>
            </a:r>
          </a:p>
          <a:p>
            <a:pPr marL="228600" indent="-228600">
              <a:buAutoNum type="arabicParenR"/>
            </a:pPr>
            <a:r>
              <a:rPr lang="en-GB" sz="1200" dirty="0"/>
              <a:t>Carbon dioxide</a:t>
            </a:r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2) Dinitrogen tetraoxide</a:t>
            </a:r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r>
              <a:rPr lang="en-GB" sz="1200" dirty="0"/>
              <a:t>3) Nitrogen trihydride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4) Dihydrogen dioxide</a:t>
            </a:r>
          </a:p>
          <a:p>
            <a:pPr marL="228600" indent="-228600">
              <a:buAutoNum type="arabicParenR"/>
            </a:pPr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6C1E2FE0-F58F-4ADA-8F56-13090600D8EB}"/>
              </a:ext>
            </a:extLst>
          </p:cNvPr>
          <p:cNvSpPr txBox="1"/>
          <p:nvPr/>
        </p:nvSpPr>
        <p:spPr>
          <a:xfrm>
            <a:off x="6304820" y="466203"/>
            <a:ext cx="2670369" cy="41549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Write the chemical formula for the following:</a:t>
            </a:r>
          </a:p>
          <a:p>
            <a:r>
              <a:rPr lang="en-GB" sz="1200" dirty="0"/>
              <a:t>(swap and drop using roman numerals method)</a:t>
            </a:r>
          </a:p>
          <a:p>
            <a:pPr marL="228600" indent="-228600">
              <a:buAutoNum type="arabicParenR"/>
            </a:pPr>
            <a:r>
              <a:rPr lang="en-GB" sz="1200" dirty="0"/>
              <a:t>Copper(II) oxide</a:t>
            </a:r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r>
              <a:rPr lang="en-GB" sz="1200" dirty="0"/>
              <a:t>Nickel(II) chloride</a:t>
            </a:r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r>
              <a:rPr lang="en-GB" sz="1200" dirty="0"/>
              <a:t>Vanadium(V) oxide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134BC456-2E9D-4076-A689-69D46992D69A}"/>
              </a:ext>
            </a:extLst>
          </p:cNvPr>
          <p:cNvSpPr txBox="1"/>
          <p:nvPr/>
        </p:nvSpPr>
        <p:spPr>
          <a:xfrm>
            <a:off x="85492" y="4652193"/>
            <a:ext cx="12037807" cy="21236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Write the ionic formula for the following: (remember metals have a positive charge, non-metals have a negative charge)</a:t>
            </a:r>
          </a:p>
          <a:p>
            <a:r>
              <a:rPr lang="en-GB" sz="1200" dirty="0"/>
              <a:t>1) </a:t>
            </a:r>
            <a:r>
              <a:rPr lang="en-GB" sz="1200" u="sng" dirty="0"/>
              <a:t> </a:t>
            </a:r>
            <a:r>
              <a:rPr lang="en-GB" sz="1200" dirty="0"/>
              <a:t>Aluminium </a:t>
            </a:r>
            <a:r>
              <a:rPr lang="en-GB" sz="1200" dirty="0" err="1"/>
              <a:t>Sulfide</a:t>
            </a:r>
            <a:r>
              <a:rPr lang="en-GB" sz="1200" dirty="0"/>
              <a:t>			2) Copper (II) Nitrate				3) Aluminium hydroxide</a:t>
            </a:r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284141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5309" y="27504"/>
            <a:ext cx="12037807" cy="3812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Chemistry Revision Mind Map Unit 1– Calculations </a:t>
            </a:r>
            <a:r>
              <a:rPr lang="en-GB" b="1" dirty="0" smtClean="0">
                <a:solidFill>
                  <a:schemeClr val="tx1"/>
                </a:solidFill>
              </a:rPr>
              <a:t>4b 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308" y="470789"/>
            <a:ext cx="3061787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Draw the two calculations triangles you use in chemistry with the appropriate units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C6E1BBFF-D97B-4CAF-8DC3-DD4A56531571}"/>
              </a:ext>
            </a:extLst>
          </p:cNvPr>
          <p:cNvSpPr txBox="1"/>
          <p:nvPr/>
        </p:nvSpPr>
        <p:spPr>
          <a:xfrm>
            <a:off x="6330462" y="461386"/>
            <a:ext cx="5782654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Calculate the concentration of 0.05 moles of 25cm</a:t>
            </a:r>
            <a:r>
              <a:rPr lang="en-GB" sz="1200" baseline="30000" dirty="0"/>
              <a:t>3</a:t>
            </a:r>
            <a:r>
              <a:rPr lang="en-GB" sz="1200" dirty="0"/>
              <a:t> HCl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Calculate the volume of 0.04moles of 0.1 molL</a:t>
            </a:r>
            <a:r>
              <a:rPr lang="en-GB" sz="1200" baseline="30000" dirty="0"/>
              <a:t>-1</a:t>
            </a:r>
            <a:r>
              <a:rPr lang="en-GB" sz="1200" dirty="0"/>
              <a:t> of H</a:t>
            </a:r>
            <a:r>
              <a:rPr lang="en-GB" sz="1200" baseline="-25000" dirty="0"/>
              <a:t>2</a:t>
            </a:r>
            <a:r>
              <a:rPr lang="en-GB" sz="1200" dirty="0"/>
              <a:t>SO</a:t>
            </a:r>
            <a:r>
              <a:rPr lang="en-GB" sz="1200" baseline="-25000" dirty="0"/>
              <a:t>4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31181B8B-E200-47E1-8A54-2BDD429A59E8}"/>
              </a:ext>
            </a:extLst>
          </p:cNvPr>
          <p:cNvSpPr txBox="1"/>
          <p:nvPr/>
        </p:nvSpPr>
        <p:spPr>
          <a:xfrm>
            <a:off x="3186761" y="470789"/>
            <a:ext cx="3061787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Calculate the mass of:</a:t>
            </a:r>
          </a:p>
          <a:p>
            <a:pPr marL="228600" indent="-228600">
              <a:buAutoNum type="arabicParenR"/>
            </a:pPr>
            <a:r>
              <a:rPr lang="en-GB" sz="1200" dirty="0"/>
              <a:t>3 moles of K</a:t>
            </a:r>
            <a:r>
              <a:rPr lang="en-GB" sz="1200" baseline="-25000" dirty="0"/>
              <a:t>2</a:t>
            </a:r>
            <a:r>
              <a:rPr lang="en-GB" sz="1200" dirty="0"/>
              <a:t>S0</a:t>
            </a:r>
            <a:r>
              <a:rPr lang="en-GB" sz="1200" baseline="-25000" dirty="0"/>
              <a:t>4</a:t>
            </a:r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r>
              <a:rPr lang="en-GB" sz="1200" dirty="0"/>
              <a:t>0.025 moles of Mg(NO</a:t>
            </a:r>
            <a:r>
              <a:rPr lang="en-GB" sz="1200" baseline="-25000" dirty="0"/>
              <a:t>3</a:t>
            </a:r>
            <a:r>
              <a:rPr lang="en-GB" sz="1200" dirty="0"/>
              <a:t>)</a:t>
            </a:r>
            <a:r>
              <a:rPr lang="en-GB" sz="1200" baseline="-25000" dirty="0"/>
              <a:t>2</a:t>
            </a:r>
          </a:p>
          <a:p>
            <a:pPr marL="228600" indent="-228600">
              <a:buAutoNum type="arabicParenR"/>
            </a:pPr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6C1E2FE0-F58F-4ADA-8F56-13090600D8EB}"/>
              </a:ext>
            </a:extLst>
          </p:cNvPr>
          <p:cNvSpPr txBox="1"/>
          <p:nvPr/>
        </p:nvSpPr>
        <p:spPr>
          <a:xfrm>
            <a:off x="75308" y="3578854"/>
            <a:ext cx="3061787" cy="32316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Calculate the gram formula mass for the following:</a:t>
            </a:r>
          </a:p>
          <a:p>
            <a:r>
              <a:rPr lang="en-GB" sz="1200" dirty="0"/>
              <a:t>1) CO</a:t>
            </a:r>
            <a:r>
              <a:rPr lang="en-GB" sz="1200" baseline="-25000" dirty="0"/>
              <a:t>2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2) K</a:t>
            </a:r>
            <a:r>
              <a:rPr lang="en-GB" sz="1200" baseline="-25000" dirty="0"/>
              <a:t>2</a:t>
            </a:r>
            <a:r>
              <a:rPr lang="en-GB" sz="1200" dirty="0"/>
              <a:t>SO</a:t>
            </a:r>
            <a:r>
              <a:rPr lang="en-GB" sz="1200" baseline="-25000" dirty="0"/>
              <a:t>4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3) Mg(NO</a:t>
            </a:r>
            <a:r>
              <a:rPr lang="en-GB" sz="1200" baseline="-25000" dirty="0"/>
              <a:t>3</a:t>
            </a:r>
            <a:r>
              <a:rPr lang="en-GB" sz="1200" dirty="0"/>
              <a:t>)</a:t>
            </a:r>
            <a:r>
              <a:rPr lang="en-GB" sz="1200" baseline="-25000" dirty="0"/>
              <a:t>2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134BC456-2E9D-4076-A689-69D46992D69A}"/>
              </a:ext>
            </a:extLst>
          </p:cNvPr>
          <p:cNvSpPr txBox="1"/>
          <p:nvPr/>
        </p:nvSpPr>
        <p:spPr>
          <a:xfrm>
            <a:off x="3186760" y="3582676"/>
            <a:ext cx="3061788" cy="32316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Calculate the number of moles of:</a:t>
            </a:r>
          </a:p>
          <a:p>
            <a:pPr marL="228600" indent="-228600">
              <a:buAutoNum type="arabicParenR"/>
            </a:pPr>
            <a:r>
              <a:rPr lang="en-GB" sz="1200" dirty="0"/>
              <a:t>15g of K</a:t>
            </a:r>
            <a:r>
              <a:rPr lang="en-GB" sz="1200" baseline="-25000" dirty="0"/>
              <a:t>2</a:t>
            </a:r>
            <a:r>
              <a:rPr lang="en-GB" sz="1200" dirty="0"/>
              <a:t>S0</a:t>
            </a:r>
            <a:r>
              <a:rPr lang="en-GB" sz="1200" baseline="-25000" dirty="0"/>
              <a:t>4</a:t>
            </a:r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endParaRPr lang="en-GB" sz="1200" dirty="0"/>
          </a:p>
          <a:p>
            <a:pPr marL="228600" indent="-228600">
              <a:buAutoNum type="arabicParenR"/>
            </a:pPr>
            <a:endParaRPr lang="en-GB" sz="1200" dirty="0"/>
          </a:p>
          <a:p>
            <a:r>
              <a:rPr lang="en-GB" sz="1200" dirty="0"/>
              <a:t>2) 0.04g of Mg(NO</a:t>
            </a:r>
            <a:r>
              <a:rPr lang="en-GB" sz="1200" baseline="-25000" dirty="0"/>
              <a:t>3</a:t>
            </a:r>
            <a:r>
              <a:rPr lang="en-GB" sz="1200" dirty="0"/>
              <a:t>)</a:t>
            </a:r>
            <a:r>
              <a:rPr lang="en-GB" sz="1200" baseline="-25000" dirty="0"/>
              <a:t>2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D7877AB-5D2E-4674-B0B8-3B6FBAA7B89F}"/>
              </a:ext>
            </a:extLst>
          </p:cNvPr>
          <p:cNvSpPr txBox="1"/>
          <p:nvPr/>
        </p:nvSpPr>
        <p:spPr>
          <a:xfrm>
            <a:off x="6298213" y="3578854"/>
            <a:ext cx="5782654" cy="32316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Calculate the mass of CO</a:t>
            </a:r>
            <a:r>
              <a:rPr lang="en-GB" sz="1200" baseline="-25000" dirty="0"/>
              <a:t>2</a:t>
            </a:r>
            <a:r>
              <a:rPr lang="en-GB" sz="1200" dirty="0"/>
              <a:t> produced from 5g of ethene (C</a:t>
            </a:r>
            <a:r>
              <a:rPr lang="en-GB" sz="1200" baseline="-25000" dirty="0"/>
              <a:t>2</a:t>
            </a:r>
            <a:r>
              <a:rPr lang="en-GB" sz="1200" dirty="0"/>
              <a:t>H</a:t>
            </a:r>
            <a:r>
              <a:rPr lang="en-GB" sz="1200" baseline="-25000" dirty="0"/>
              <a:t>4</a:t>
            </a:r>
            <a:r>
              <a:rPr lang="en-GB" sz="1200" dirty="0"/>
              <a:t>)</a:t>
            </a:r>
          </a:p>
          <a:p>
            <a:endParaRPr lang="en-GB" sz="1200" dirty="0"/>
          </a:p>
          <a:p>
            <a:pPr algn="ctr"/>
            <a:r>
              <a:rPr lang="en-GB" sz="1200" dirty="0"/>
              <a:t>C</a:t>
            </a:r>
            <a:r>
              <a:rPr lang="en-GB" sz="1200" baseline="-25000" dirty="0"/>
              <a:t>2</a:t>
            </a:r>
            <a:r>
              <a:rPr lang="en-GB" sz="1200" dirty="0"/>
              <a:t>H</a:t>
            </a:r>
            <a:r>
              <a:rPr lang="en-GB" sz="1200" baseline="-25000" dirty="0"/>
              <a:t>4</a:t>
            </a:r>
            <a:r>
              <a:rPr lang="en-GB" sz="1200" dirty="0"/>
              <a:t> + 3O</a:t>
            </a:r>
            <a:r>
              <a:rPr lang="en-GB" sz="1200" baseline="-25000" dirty="0"/>
              <a:t>2</a:t>
            </a:r>
            <a:r>
              <a:rPr lang="en-GB" sz="1200" dirty="0"/>
              <a:t> </a:t>
            </a:r>
            <a:r>
              <a:rPr lang="en-GB" sz="1200" dirty="0">
                <a:sym typeface="Wingdings" panose="05000000000000000000" pitchFamily="2" charset="2"/>
              </a:rPr>
              <a:t> 2CO</a:t>
            </a:r>
            <a:r>
              <a:rPr lang="en-GB" sz="1200" baseline="-25000" dirty="0">
                <a:sym typeface="Wingdings" panose="05000000000000000000" pitchFamily="2" charset="2"/>
              </a:rPr>
              <a:t>2</a:t>
            </a:r>
            <a:r>
              <a:rPr lang="en-GB" sz="1200" dirty="0">
                <a:sym typeface="Wingdings" panose="05000000000000000000" pitchFamily="2" charset="2"/>
              </a:rPr>
              <a:t> + 2H</a:t>
            </a:r>
            <a:r>
              <a:rPr lang="en-GB" sz="1200" baseline="-25000" dirty="0">
                <a:sym typeface="Wingdings" panose="05000000000000000000" pitchFamily="2" charset="2"/>
              </a:rPr>
              <a:t>2</a:t>
            </a:r>
            <a:r>
              <a:rPr lang="en-GB" sz="1200" dirty="0">
                <a:sym typeface="Wingdings" panose="05000000000000000000" pitchFamily="2" charset="2"/>
              </a:rPr>
              <a:t>O</a:t>
            </a:r>
          </a:p>
          <a:p>
            <a:endParaRPr lang="en-GB" sz="1200" dirty="0">
              <a:sym typeface="Wingdings" panose="05000000000000000000" pitchFamily="2" charset="2"/>
            </a:endParaRPr>
          </a:p>
          <a:p>
            <a:endParaRPr lang="en-GB" sz="1200" dirty="0">
              <a:sym typeface="Wingdings" panose="05000000000000000000" pitchFamily="2" charset="2"/>
            </a:endParaRPr>
          </a:p>
          <a:p>
            <a:endParaRPr lang="en-GB" sz="1200" dirty="0">
              <a:sym typeface="Wingdings" panose="05000000000000000000" pitchFamily="2" charset="2"/>
            </a:endParaRPr>
          </a:p>
          <a:p>
            <a:endParaRPr lang="en-GB" sz="1200" dirty="0">
              <a:sym typeface="Wingdings" panose="05000000000000000000" pitchFamily="2" charset="2"/>
            </a:endParaRPr>
          </a:p>
          <a:p>
            <a:endParaRPr lang="en-GB" sz="1200" dirty="0">
              <a:sym typeface="Wingdings" panose="05000000000000000000" pitchFamily="2" charset="2"/>
            </a:endParaRPr>
          </a:p>
          <a:p>
            <a:endParaRPr lang="en-GB" sz="1200" dirty="0">
              <a:sym typeface="Wingdings" panose="05000000000000000000" pitchFamily="2" charset="2"/>
            </a:endParaRPr>
          </a:p>
          <a:p>
            <a:endParaRPr lang="en-GB" sz="1200" dirty="0">
              <a:sym typeface="Wingdings" panose="05000000000000000000" pitchFamily="2" charset="2"/>
            </a:endParaRPr>
          </a:p>
          <a:p>
            <a:endParaRPr lang="en-GB" sz="1200" dirty="0">
              <a:sym typeface="Wingdings" panose="05000000000000000000" pitchFamily="2" charset="2"/>
            </a:endParaRPr>
          </a:p>
          <a:p>
            <a:endParaRPr lang="en-GB" sz="1200" dirty="0">
              <a:sym typeface="Wingdings" panose="05000000000000000000" pitchFamily="2" charset="2"/>
            </a:endParaRPr>
          </a:p>
          <a:p>
            <a:endParaRPr lang="en-GB" sz="1200" dirty="0">
              <a:sym typeface="Wingdings" panose="05000000000000000000" pitchFamily="2" charset="2"/>
            </a:endParaRPr>
          </a:p>
          <a:p>
            <a:endParaRPr lang="en-GB" sz="1200" dirty="0">
              <a:sym typeface="Wingdings" panose="05000000000000000000" pitchFamily="2" charset="2"/>
            </a:endParaRPr>
          </a:p>
          <a:p>
            <a:endParaRPr lang="en-GB" sz="1200" dirty="0">
              <a:sym typeface="Wingdings" panose="05000000000000000000" pitchFamily="2" charset="2"/>
            </a:endParaRPr>
          </a:p>
          <a:p>
            <a:endParaRPr lang="en-GB" sz="1200" dirty="0"/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264228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248</Words>
  <Application>Microsoft Office PowerPoint</Application>
  <PresentationFormat>Custom</PresentationFormat>
  <Paragraphs>174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The Thomas Aveling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V.Borda</dc:creator>
  <cp:lastModifiedBy>NMcQuilken</cp:lastModifiedBy>
  <cp:revision>125</cp:revision>
  <cp:lastPrinted>2019-12-08T13:22:30Z</cp:lastPrinted>
  <dcterms:created xsi:type="dcterms:W3CDTF">2017-06-26T10:38:55Z</dcterms:created>
  <dcterms:modified xsi:type="dcterms:W3CDTF">2020-03-26T19:38:51Z</dcterms:modified>
</cp:coreProperties>
</file>