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7" r:id="rId3"/>
    <p:sldMasterId id="2147483709" r:id="rId4"/>
  </p:sldMasterIdLst>
  <p:notesMasterIdLst>
    <p:notesMasterId r:id="rId26"/>
  </p:notesMasterIdLst>
  <p:sldIdLst>
    <p:sldId id="257" r:id="rId5"/>
    <p:sldId id="258" r:id="rId6"/>
    <p:sldId id="264" r:id="rId7"/>
    <p:sldId id="265" r:id="rId8"/>
    <p:sldId id="288" r:id="rId9"/>
    <p:sldId id="289" r:id="rId10"/>
    <p:sldId id="306" r:id="rId11"/>
    <p:sldId id="290" r:id="rId12"/>
    <p:sldId id="266" r:id="rId13"/>
    <p:sldId id="293" r:id="rId14"/>
    <p:sldId id="295" r:id="rId15"/>
    <p:sldId id="267" r:id="rId16"/>
    <p:sldId id="268" r:id="rId17"/>
    <p:sldId id="292" r:id="rId18"/>
    <p:sldId id="269" r:id="rId19"/>
    <p:sldId id="270" r:id="rId20"/>
    <p:sldId id="271" r:id="rId21"/>
    <p:sldId id="260" r:id="rId22"/>
    <p:sldId id="261" r:id="rId23"/>
    <p:sldId id="263" r:id="rId24"/>
    <p:sldId id="2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0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99822" autoAdjust="0"/>
  </p:normalViewPr>
  <p:slideViewPr>
    <p:cSldViewPr snapToGrid="0">
      <p:cViewPr varScale="1">
        <p:scale>
          <a:sx n="74" d="100"/>
          <a:sy n="74" d="100"/>
        </p:scale>
        <p:origin x="-37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A68F2-258A-4492-A446-232B29A02269}" type="datetimeFigureOut">
              <a:rPr lang="en-GB" smtClean="0"/>
              <a:t>03/11/2019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C27E8-BE35-4256-B694-FF4D943FDA0F}" type="slidenum">
              <a:rPr lang="en-GB" smtClean="0"/>
              <a:t>‹#›</a:t>
            </a:fld>
            <a:endParaRPr lang="en-GB"/>
          </a:p>
        </p:txBody>
      </p:sp>
    </p:spTree>
    <p:extLst>
      <p:ext uri="{BB962C8B-B14F-4D97-AF65-F5344CB8AC3E}">
        <p14:creationId xmlns:p14="http://schemas.microsoft.com/office/powerpoint/2010/main" val="272103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C27E8-BE35-4256-B694-FF4D943FDA0F}" type="slidenum">
              <a:rPr lang="en-GB" smtClean="0"/>
              <a:t>15</a:t>
            </a:fld>
            <a:endParaRPr lang="en-GB"/>
          </a:p>
        </p:txBody>
      </p:sp>
    </p:spTree>
    <p:extLst>
      <p:ext uri="{BB962C8B-B14F-4D97-AF65-F5344CB8AC3E}">
        <p14:creationId xmlns:p14="http://schemas.microsoft.com/office/powerpoint/2010/main" val="69783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CB6E5-48E5-4427-81D7-9580D679A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6069E90-A15F-4122-884D-D23405DAC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B290824-03B0-4CD2-92E2-8055A6A130CB}"/>
              </a:ext>
            </a:extLst>
          </p:cNvPr>
          <p:cNvSpPr>
            <a:spLocks noGrp="1"/>
          </p:cNvSpPr>
          <p:nvPr>
            <p:ph type="dt" sz="half" idx="10"/>
          </p:nvPr>
        </p:nvSpPr>
        <p:spPr/>
        <p:txBody>
          <a:bodyPr/>
          <a:lstStyle/>
          <a:p>
            <a:fld id="{2A334610-EC71-4762-AD00-D0654747B29B}" type="datetimeFigureOut">
              <a:rPr lang="en-GB" smtClean="0"/>
              <a:t>03/11/2019</a:t>
            </a:fld>
            <a:endParaRPr lang="en-GB"/>
          </a:p>
        </p:txBody>
      </p:sp>
      <p:sp>
        <p:nvSpPr>
          <p:cNvPr id="5" name="Footer Placeholder 4">
            <a:extLst>
              <a:ext uri="{FF2B5EF4-FFF2-40B4-BE49-F238E27FC236}">
                <a16:creationId xmlns:a16="http://schemas.microsoft.com/office/drawing/2014/main" xmlns="" id="{6941F751-9A91-4FB7-9440-7B7F1DB0E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3922F62-463C-43DE-BAAF-18EDC4BBBD05}"/>
              </a:ext>
            </a:extLst>
          </p:cNvPr>
          <p:cNvSpPr>
            <a:spLocks noGrp="1"/>
          </p:cNvSpPr>
          <p:nvPr>
            <p:ph type="sldNum" sz="quarter" idx="12"/>
          </p:nvPr>
        </p:nvSpPr>
        <p:spPr/>
        <p:txBody>
          <a:bodyPr/>
          <a:lstStyle/>
          <a:p>
            <a:fld id="{89A87604-DB1F-448A-9FDC-6599A55E38E7}" type="slidenum">
              <a:rPr lang="en-GB" smtClean="0"/>
              <a:t>‹#›</a:t>
            </a:fld>
            <a:endParaRPr lang="en-GB"/>
          </a:p>
        </p:txBody>
      </p:sp>
    </p:spTree>
    <p:extLst>
      <p:ext uri="{BB962C8B-B14F-4D97-AF65-F5344CB8AC3E}">
        <p14:creationId xmlns:p14="http://schemas.microsoft.com/office/powerpoint/2010/main" val="64342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1E55F-EEBA-48EE-9EDF-F4B4BAB6DD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AC61C9C-3862-4304-AC55-E1CFE651C9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2A06B41-4C1F-45BE-9DAC-0233DAC149B5}"/>
              </a:ext>
            </a:extLst>
          </p:cNvPr>
          <p:cNvSpPr>
            <a:spLocks noGrp="1"/>
          </p:cNvSpPr>
          <p:nvPr>
            <p:ph type="dt" sz="half" idx="10"/>
          </p:nvPr>
        </p:nvSpPr>
        <p:spPr/>
        <p:txBody>
          <a:bodyPr/>
          <a:lstStyle/>
          <a:p>
            <a:fld id="{2A334610-EC71-4762-AD00-D0654747B29B}" type="datetimeFigureOut">
              <a:rPr lang="en-GB" smtClean="0"/>
              <a:t>03/11/2019</a:t>
            </a:fld>
            <a:endParaRPr lang="en-GB"/>
          </a:p>
        </p:txBody>
      </p:sp>
      <p:sp>
        <p:nvSpPr>
          <p:cNvPr id="5" name="Footer Placeholder 4">
            <a:extLst>
              <a:ext uri="{FF2B5EF4-FFF2-40B4-BE49-F238E27FC236}">
                <a16:creationId xmlns:a16="http://schemas.microsoft.com/office/drawing/2014/main" xmlns="" id="{8319B233-0F53-4A9F-9DDD-7F97441BF9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F235C58-B312-4C2A-9EFC-C52B26E721C9}"/>
              </a:ext>
            </a:extLst>
          </p:cNvPr>
          <p:cNvSpPr>
            <a:spLocks noGrp="1"/>
          </p:cNvSpPr>
          <p:nvPr>
            <p:ph type="sldNum" sz="quarter" idx="12"/>
          </p:nvPr>
        </p:nvSpPr>
        <p:spPr/>
        <p:txBody>
          <a:bodyPr/>
          <a:lstStyle/>
          <a:p>
            <a:fld id="{89A87604-DB1F-448A-9FDC-6599A55E38E7}" type="slidenum">
              <a:rPr lang="en-GB" smtClean="0"/>
              <a:t>‹#›</a:t>
            </a:fld>
            <a:endParaRPr lang="en-GB"/>
          </a:p>
        </p:txBody>
      </p:sp>
    </p:spTree>
    <p:extLst>
      <p:ext uri="{BB962C8B-B14F-4D97-AF65-F5344CB8AC3E}">
        <p14:creationId xmlns:p14="http://schemas.microsoft.com/office/powerpoint/2010/main" val="412129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0637A7-81AF-4D82-840C-CDA0CA9EA5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561C503-0AAF-45C5-9BB3-4284E3016E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8EFA84D-26D7-4B4B-8AC6-63D9B3C5F54F}"/>
              </a:ext>
            </a:extLst>
          </p:cNvPr>
          <p:cNvSpPr>
            <a:spLocks noGrp="1"/>
          </p:cNvSpPr>
          <p:nvPr>
            <p:ph type="dt" sz="half" idx="10"/>
          </p:nvPr>
        </p:nvSpPr>
        <p:spPr/>
        <p:txBody>
          <a:bodyPr/>
          <a:lstStyle/>
          <a:p>
            <a:fld id="{2A334610-EC71-4762-AD00-D0654747B29B}" type="datetimeFigureOut">
              <a:rPr lang="en-GB" smtClean="0"/>
              <a:t>03/11/2019</a:t>
            </a:fld>
            <a:endParaRPr lang="en-GB"/>
          </a:p>
        </p:txBody>
      </p:sp>
      <p:sp>
        <p:nvSpPr>
          <p:cNvPr id="5" name="Footer Placeholder 4">
            <a:extLst>
              <a:ext uri="{FF2B5EF4-FFF2-40B4-BE49-F238E27FC236}">
                <a16:creationId xmlns:a16="http://schemas.microsoft.com/office/drawing/2014/main" xmlns="" id="{F0F1FC05-1CEA-4020-96AC-C5421850FB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E043809-2E71-4EC6-B322-9EDB2AF68183}"/>
              </a:ext>
            </a:extLst>
          </p:cNvPr>
          <p:cNvSpPr>
            <a:spLocks noGrp="1"/>
          </p:cNvSpPr>
          <p:nvPr>
            <p:ph type="sldNum" sz="quarter" idx="12"/>
          </p:nvPr>
        </p:nvSpPr>
        <p:spPr/>
        <p:txBody>
          <a:bodyPr/>
          <a:lstStyle/>
          <a:p>
            <a:fld id="{89A87604-DB1F-448A-9FDC-6599A55E38E7}" type="slidenum">
              <a:rPr lang="en-GB" smtClean="0"/>
              <a:t>‹#›</a:t>
            </a:fld>
            <a:endParaRPr lang="en-GB"/>
          </a:p>
        </p:txBody>
      </p:sp>
    </p:spTree>
    <p:extLst>
      <p:ext uri="{BB962C8B-B14F-4D97-AF65-F5344CB8AC3E}">
        <p14:creationId xmlns:p14="http://schemas.microsoft.com/office/powerpoint/2010/main" val="108886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9251" y="53975"/>
            <a:ext cx="11233149"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853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xmlns="" id="{5B2E478D-7495-48AC-9BF0-513701077B19}"/>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xmlns="" id="{B3944ACE-0701-452D-A9AB-09A838809EC0}"/>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xmlns="" id="{18184412-3496-453A-B2E0-E3DFF4CCB683}"/>
              </a:ext>
            </a:extLst>
          </p:cNvPr>
          <p:cNvSpPr>
            <a:spLocks noGrp="1" noChangeArrowheads="1"/>
          </p:cNvSpPr>
          <p:nvPr>
            <p:ph type="sldNum" sz="quarter" idx="12"/>
          </p:nvPr>
        </p:nvSpPr>
        <p:spPr>
          <a:ln/>
        </p:spPr>
        <p:txBody>
          <a:bodyPr/>
          <a:lstStyle>
            <a:lvl1pPr>
              <a:defRPr/>
            </a:lvl1pPr>
          </a:lstStyle>
          <a:p>
            <a:pPr>
              <a:defRPr/>
            </a:pPr>
            <a:fld id="{D49846E4-551A-46A0-91BF-01066497B56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11742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11F2F0B7-47F3-4C08-A65B-915E67CDB40E}"/>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xmlns="" id="{4600BB7E-F153-4768-8752-690FF219CADE}"/>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xmlns="" id="{906A48B8-D8DC-46EA-99EB-D18043B6A936}"/>
              </a:ext>
            </a:extLst>
          </p:cNvPr>
          <p:cNvSpPr>
            <a:spLocks noGrp="1" noChangeArrowheads="1"/>
          </p:cNvSpPr>
          <p:nvPr>
            <p:ph type="sldNum" sz="quarter" idx="12"/>
          </p:nvPr>
        </p:nvSpPr>
        <p:spPr>
          <a:ln/>
        </p:spPr>
        <p:txBody>
          <a:bodyPr/>
          <a:lstStyle>
            <a:lvl1pPr>
              <a:defRPr/>
            </a:lvl1pPr>
          </a:lstStyle>
          <a:p>
            <a:pPr>
              <a:defRPr/>
            </a:pPr>
            <a:fld id="{0584B225-7580-4BC1-AD8B-7AB4EC70DE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0487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F71045C7-8FA7-4C17-96FF-E81C766FD6AE}"/>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xmlns="" id="{E124BD99-7EB7-455F-8E71-C82A73834979}"/>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xmlns="" id="{7C1CFAAF-E2D7-4551-BA4A-1A51B4A4E566}"/>
              </a:ext>
            </a:extLst>
          </p:cNvPr>
          <p:cNvSpPr>
            <a:spLocks noGrp="1" noChangeArrowheads="1"/>
          </p:cNvSpPr>
          <p:nvPr>
            <p:ph type="sldNum" sz="quarter" idx="12"/>
          </p:nvPr>
        </p:nvSpPr>
        <p:spPr>
          <a:ln/>
        </p:spPr>
        <p:txBody>
          <a:bodyPr/>
          <a:lstStyle>
            <a:lvl1pPr>
              <a:defRPr/>
            </a:lvl1pPr>
          </a:lstStyle>
          <a:p>
            <a:pPr>
              <a:defRPr/>
            </a:pPr>
            <a:fld id="{75730F1F-DAFE-4EEC-BF50-8D00608AD98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70394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xmlns="" id="{61583120-F9D2-4886-A848-7AEFC8ECBDBA}"/>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xmlns="" id="{FB7AD4BF-92E1-4C64-85F1-0FDB1902C7D8}"/>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xmlns="" id="{E9BAAB32-8B79-4C4D-82EE-0D7C939764A3}"/>
              </a:ext>
            </a:extLst>
          </p:cNvPr>
          <p:cNvSpPr>
            <a:spLocks noGrp="1" noChangeArrowheads="1"/>
          </p:cNvSpPr>
          <p:nvPr>
            <p:ph type="sldNum" sz="quarter" idx="12"/>
          </p:nvPr>
        </p:nvSpPr>
        <p:spPr>
          <a:ln/>
        </p:spPr>
        <p:txBody>
          <a:bodyPr/>
          <a:lstStyle>
            <a:lvl1pPr>
              <a:defRPr/>
            </a:lvl1pPr>
          </a:lstStyle>
          <a:p>
            <a:pPr>
              <a:defRPr/>
            </a:pPr>
            <a:fld id="{B94D45DA-91D8-4944-9241-E3EBCF1ECEF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33254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xmlns="" id="{17BD2134-DDF5-4846-9D95-09E830CF089C}"/>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a:extLst>
              <a:ext uri="{FF2B5EF4-FFF2-40B4-BE49-F238E27FC236}">
                <a16:creationId xmlns:a16="http://schemas.microsoft.com/office/drawing/2014/main" xmlns="" id="{28D94FA5-6FEF-4A19-B938-18ABE9368DEC}"/>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a:extLst>
              <a:ext uri="{FF2B5EF4-FFF2-40B4-BE49-F238E27FC236}">
                <a16:creationId xmlns:a16="http://schemas.microsoft.com/office/drawing/2014/main" xmlns="" id="{19F374F9-3440-4A74-A46B-89D3265AC608}"/>
              </a:ext>
            </a:extLst>
          </p:cNvPr>
          <p:cNvSpPr>
            <a:spLocks noGrp="1" noChangeArrowheads="1"/>
          </p:cNvSpPr>
          <p:nvPr>
            <p:ph type="sldNum" sz="quarter" idx="12"/>
          </p:nvPr>
        </p:nvSpPr>
        <p:spPr>
          <a:ln/>
        </p:spPr>
        <p:txBody>
          <a:bodyPr/>
          <a:lstStyle>
            <a:lvl1pPr>
              <a:defRPr/>
            </a:lvl1pPr>
          </a:lstStyle>
          <a:p>
            <a:pPr>
              <a:defRPr/>
            </a:pPr>
            <a:fld id="{6D93335B-3271-4691-9C07-42F18C6DF2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42921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xmlns="" id="{D6B65CE1-3EF4-47A2-A7BA-28FEF0D78BA2}"/>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a:extLst>
              <a:ext uri="{FF2B5EF4-FFF2-40B4-BE49-F238E27FC236}">
                <a16:creationId xmlns:a16="http://schemas.microsoft.com/office/drawing/2014/main" xmlns="" id="{001A8D10-6409-4690-8EBC-641548454BD4}"/>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a:extLst>
              <a:ext uri="{FF2B5EF4-FFF2-40B4-BE49-F238E27FC236}">
                <a16:creationId xmlns:a16="http://schemas.microsoft.com/office/drawing/2014/main" xmlns="" id="{7166B0F1-9DC3-4CD1-A971-DFF2DDE56C18}"/>
              </a:ext>
            </a:extLst>
          </p:cNvPr>
          <p:cNvSpPr>
            <a:spLocks noGrp="1" noChangeArrowheads="1"/>
          </p:cNvSpPr>
          <p:nvPr>
            <p:ph type="sldNum" sz="quarter" idx="12"/>
          </p:nvPr>
        </p:nvSpPr>
        <p:spPr>
          <a:ln/>
        </p:spPr>
        <p:txBody>
          <a:bodyPr/>
          <a:lstStyle>
            <a:lvl1pPr>
              <a:defRPr/>
            </a:lvl1pPr>
          </a:lstStyle>
          <a:p>
            <a:pPr>
              <a:defRPr/>
            </a:pPr>
            <a:fld id="{4606F7C4-3F10-491F-B266-790AD514367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4437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B51E3A0E-3370-4934-9EFB-255CA612E8D7}"/>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a:extLst>
              <a:ext uri="{FF2B5EF4-FFF2-40B4-BE49-F238E27FC236}">
                <a16:creationId xmlns:a16="http://schemas.microsoft.com/office/drawing/2014/main" xmlns="" id="{F175B9E1-65AC-4898-ABD6-5FEE0F16FBFB}"/>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a:extLst>
              <a:ext uri="{FF2B5EF4-FFF2-40B4-BE49-F238E27FC236}">
                <a16:creationId xmlns:a16="http://schemas.microsoft.com/office/drawing/2014/main" xmlns="" id="{35C6FF87-DF9C-4794-B57B-C304F3572A54}"/>
              </a:ext>
            </a:extLst>
          </p:cNvPr>
          <p:cNvSpPr>
            <a:spLocks noGrp="1" noChangeArrowheads="1"/>
          </p:cNvSpPr>
          <p:nvPr>
            <p:ph type="sldNum" sz="quarter" idx="12"/>
          </p:nvPr>
        </p:nvSpPr>
        <p:spPr>
          <a:ln/>
        </p:spPr>
        <p:txBody>
          <a:bodyPr/>
          <a:lstStyle>
            <a:lvl1pPr>
              <a:defRPr/>
            </a:lvl1pPr>
          </a:lstStyle>
          <a:p>
            <a:pPr>
              <a:defRPr/>
            </a:pPr>
            <a:fld id="{12079122-F8B3-4EA1-8F52-BDA7CFF9564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2278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92FDE-E0AC-4C7F-A8E2-CCAE2A7745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8EBDBA6-ED5A-4558-AA2A-93062C9756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BBDFF3B-B2FA-4CDC-BE69-7DC7C8E309B7}"/>
              </a:ext>
            </a:extLst>
          </p:cNvPr>
          <p:cNvSpPr>
            <a:spLocks noGrp="1"/>
          </p:cNvSpPr>
          <p:nvPr>
            <p:ph type="dt" sz="half" idx="10"/>
          </p:nvPr>
        </p:nvSpPr>
        <p:spPr/>
        <p:txBody>
          <a:bodyPr/>
          <a:lstStyle/>
          <a:p>
            <a:fld id="{2A334610-EC71-4762-AD00-D0654747B29B}" type="datetimeFigureOut">
              <a:rPr lang="en-GB" smtClean="0"/>
              <a:t>03/11/2019</a:t>
            </a:fld>
            <a:endParaRPr lang="en-GB"/>
          </a:p>
        </p:txBody>
      </p:sp>
      <p:sp>
        <p:nvSpPr>
          <p:cNvPr id="5" name="Footer Placeholder 4">
            <a:extLst>
              <a:ext uri="{FF2B5EF4-FFF2-40B4-BE49-F238E27FC236}">
                <a16:creationId xmlns:a16="http://schemas.microsoft.com/office/drawing/2014/main" xmlns="" id="{88A07131-C342-4B8A-B278-C4E144F426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E28B718-4979-4146-8A03-AD329F09D2EF}"/>
              </a:ext>
            </a:extLst>
          </p:cNvPr>
          <p:cNvSpPr>
            <a:spLocks noGrp="1"/>
          </p:cNvSpPr>
          <p:nvPr>
            <p:ph type="sldNum" sz="quarter" idx="12"/>
          </p:nvPr>
        </p:nvSpPr>
        <p:spPr/>
        <p:txBody>
          <a:bodyPr/>
          <a:lstStyle/>
          <a:p>
            <a:fld id="{89A87604-DB1F-448A-9FDC-6599A55E38E7}" type="slidenum">
              <a:rPr lang="en-GB" smtClean="0"/>
              <a:t>‹#›</a:t>
            </a:fld>
            <a:endParaRPr lang="en-GB"/>
          </a:p>
        </p:txBody>
      </p:sp>
    </p:spTree>
    <p:extLst>
      <p:ext uri="{BB962C8B-B14F-4D97-AF65-F5344CB8AC3E}">
        <p14:creationId xmlns:p14="http://schemas.microsoft.com/office/powerpoint/2010/main" val="3482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954F522C-6AEE-4EC5-899D-CA8A686B7C17}"/>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xmlns="" id="{C6C46B1C-8B88-4515-8DFD-D4E3E8A27388}"/>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xmlns="" id="{3769B229-70B3-4115-81ED-FD3DD2FFF405}"/>
              </a:ext>
            </a:extLst>
          </p:cNvPr>
          <p:cNvSpPr>
            <a:spLocks noGrp="1" noChangeArrowheads="1"/>
          </p:cNvSpPr>
          <p:nvPr>
            <p:ph type="sldNum" sz="quarter" idx="12"/>
          </p:nvPr>
        </p:nvSpPr>
        <p:spPr>
          <a:ln/>
        </p:spPr>
        <p:txBody>
          <a:bodyPr/>
          <a:lstStyle>
            <a:lvl1pPr>
              <a:defRPr/>
            </a:lvl1pPr>
          </a:lstStyle>
          <a:p>
            <a:pPr>
              <a:defRPr/>
            </a:pPr>
            <a:fld id="{F52F9253-69F2-4954-856E-E38F79BACA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4925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1373C52-AAD1-42F6-B19F-56B17BCC02E0}"/>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xmlns="" id="{8161EEC7-6050-4959-A084-2557972E5232}"/>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xmlns="" id="{9BAFDB8F-CCE9-4F93-B84F-EF3E101F8C82}"/>
              </a:ext>
            </a:extLst>
          </p:cNvPr>
          <p:cNvSpPr>
            <a:spLocks noGrp="1" noChangeArrowheads="1"/>
          </p:cNvSpPr>
          <p:nvPr>
            <p:ph type="sldNum" sz="quarter" idx="12"/>
          </p:nvPr>
        </p:nvSpPr>
        <p:spPr>
          <a:ln/>
        </p:spPr>
        <p:txBody>
          <a:bodyPr/>
          <a:lstStyle>
            <a:lvl1pPr>
              <a:defRPr/>
            </a:lvl1pPr>
          </a:lstStyle>
          <a:p>
            <a:pPr>
              <a:defRPr/>
            </a:pPr>
            <a:fld id="{8916D49F-8BB9-487B-8320-50CC3A08C1D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49730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FB4790A2-8496-45D8-83A1-E05FC7D7E270}"/>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xmlns="" id="{219A1F80-EE43-41B4-8C8F-CA2CF77482C4}"/>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xmlns="" id="{7A1D5014-6963-4AE9-A0D5-5E64314348CF}"/>
              </a:ext>
            </a:extLst>
          </p:cNvPr>
          <p:cNvSpPr>
            <a:spLocks noGrp="1" noChangeArrowheads="1"/>
          </p:cNvSpPr>
          <p:nvPr>
            <p:ph type="sldNum" sz="quarter" idx="12"/>
          </p:nvPr>
        </p:nvSpPr>
        <p:spPr>
          <a:ln/>
        </p:spPr>
        <p:txBody>
          <a:bodyPr/>
          <a:lstStyle>
            <a:lvl1pPr>
              <a:defRPr/>
            </a:lvl1pPr>
          </a:lstStyle>
          <a:p>
            <a:pPr>
              <a:defRPr/>
            </a:pPr>
            <a:fld id="{BB98AABE-8B02-4180-87EF-27BFC9A9D63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15352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9086F2D8-D85C-42C8-9411-F9005676A982}"/>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xmlns="" id="{2EECDDB6-32EF-4F8E-BE16-6843410DE89E}"/>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xmlns="" id="{9540C4A7-BD13-4BC9-BF5D-D44ED41AA13E}"/>
              </a:ext>
            </a:extLst>
          </p:cNvPr>
          <p:cNvSpPr>
            <a:spLocks noGrp="1" noChangeArrowheads="1"/>
          </p:cNvSpPr>
          <p:nvPr>
            <p:ph type="sldNum" sz="quarter" idx="12"/>
          </p:nvPr>
        </p:nvSpPr>
        <p:spPr>
          <a:ln/>
        </p:spPr>
        <p:txBody>
          <a:bodyPr/>
          <a:lstStyle>
            <a:lvl1pPr>
              <a:defRPr/>
            </a:lvl1pPr>
          </a:lstStyle>
          <a:p>
            <a:pPr>
              <a:defRPr/>
            </a:pPr>
            <a:fld id="{5AC73A4E-E15B-431F-9C80-0ED00CE046D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87747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xmlns="" id="{5B2E478D-7495-48AC-9BF0-513701077B19}"/>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xmlns="" id="{B3944ACE-0701-452D-A9AB-09A838809EC0}"/>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xmlns="" id="{18184412-3496-453A-B2E0-E3DFF4CCB683}"/>
              </a:ext>
            </a:extLst>
          </p:cNvPr>
          <p:cNvSpPr>
            <a:spLocks noGrp="1" noChangeArrowheads="1"/>
          </p:cNvSpPr>
          <p:nvPr>
            <p:ph type="sldNum" sz="quarter" idx="12"/>
          </p:nvPr>
        </p:nvSpPr>
        <p:spPr>
          <a:ln/>
        </p:spPr>
        <p:txBody>
          <a:bodyPr/>
          <a:lstStyle>
            <a:lvl1pPr>
              <a:defRPr/>
            </a:lvl1pPr>
          </a:lstStyle>
          <a:p>
            <a:pPr>
              <a:defRPr/>
            </a:pPr>
            <a:fld id="{D49846E4-551A-46A0-91BF-01066497B56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60348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11F2F0B7-47F3-4C08-A65B-915E67CDB40E}"/>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xmlns="" id="{4600BB7E-F153-4768-8752-690FF219CADE}"/>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xmlns="" id="{906A48B8-D8DC-46EA-99EB-D18043B6A936}"/>
              </a:ext>
            </a:extLst>
          </p:cNvPr>
          <p:cNvSpPr>
            <a:spLocks noGrp="1" noChangeArrowheads="1"/>
          </p:cNvSpPr>
          <p:nvPr>
            <p:ph type="sldNum" sz="quarter" idx="12"/>
          </p:nvPr>
        </p:nvSpPr>
        <p:spPr>
          <a:ln/>
        </p:spPr>
        <p:txBody>
          <a:bodyPr/>
          <a:lstStyle>
            <a:lvl1pPr>
              <a:defRPr/>
            </a:lvl1pPr>
          </a:lstStyle>
          <a:p>
            <a:pPr>
              <a:defRPr/>
            </a:pPr>
            <a:fld id="{0584B225-7580-4BC1-AD8B-7AB4EC70DE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51809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F71045C7-8FA7-4C17-96FF-E81C766FD6AE}"/>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xmlns="" id="{E124BD99-7EB7-455F-8E71-C82A73834979}"/>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xmlns="" id="{7C1CFAAF-E2D7-4551-BA4A-1A51B4A4E566}"/>
              </a:ext>
            </a:extLst>
          </p:cNvPr>
          <p:cNvSpPr>
            <a:spLocks noGrp="1" noChangeArrowheads="1"/>
          </p:cNvSpPr>
          <p:nvPr>
            <p:ph type="sldNum" sz="quarter" idx="12"/>
          </p:nvPr>
        </p:nvSpPr>
        <p:spPr>
          <a:ln/>
        </p:spPr>
        <p:txBody>
          <a:bodyPr/>
          <a:lstStyle>
            <a:lvl1pPr>
              <a:defRPr/>
            </a:lvl1pPr>
          </a:lstStyle>
          <a:p>
            <a:pPr>
              <a:defRPr/>
            </a:pPr>
            <a:fld id="{75730F1F-DAFE-4EEC-BF50-8D00608AD98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97637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xmlns="" id="{61583120-F9D2-4886-A848-7AEFC8ECBDBA}"/>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xmlns="" id="{FB7AD4BF-92E1-4C64-85F1-0FDB1902C7D8}"/>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xmlns="" id="{E9BAAB32-8B79-4C4D-82EE-0D7C939764A3}"/>
              </a:ext>
            </a:extLst>
          </p:cNvPr>
          <p:cNvSpPr>
            <a:spLocks noGrp="1" noChangeArrowheads="1"/>
          </p:cNvSpPr>
          <p:nvPr>
            <p:ph type="sldNum" sz="quarter" idx="12"/>
          </p:nvPr>
        </p:nvSpPr>
        <p:spPr>
          <a:ln/>
        </p:spPr>
        <p:txBody>
          <a:bodyPr/>
          <a:lstStyle>
            <a:lvl1pPr>
              <a:defRPr/>
            </a:lvl1pPr>
          </a:lstStyle>
          <a:p>
            <a:pPr>
              <a:defRPr/>
            </a:pPr>
            <a:fld id="{B94D45DA-91D8-4944-9241-E3EBCF1ECEF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93740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xmlns="" id="{17BD2134-DDF5-4846-9D95-09E830CF089C}"/>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a:extLst>
              <a:ext uri="{FF2B5EF4-FFF2-40B4-BE49-F238E27FC236}">
                <a16:creationId xmlns:a16="http://schemas.microsoft.com/office/drawing/2014/main" xmlns="" id="{28D94FA5-6FEF-4A19-B938-18ABE9368DEC}"/>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a:extLst>
              <a:ext uri="{FF2B5EF4-FFF2-40B4-BE49-F238E27FC236}">
                <a16:creationId xmlns:a16="http://schemas.microsoft.com/office/drawing/2014/main" xmlns="" id="{19F374F9-3440-4A74-A46B-89D3265AC608}"/>
              </a:ext>
            </a:extLst>
          </p:cNvPr>
          <p:cNvSpPr>
            <a:spLocks noGrp="1" noChangeArrowheads="1"/>
          </p:cNvSpPr>
          <p:nvPr>
            <p:ph type="sldNum" sz="quarter" idx="12"/>
          </p:nvPr>
        </p:nvSpPr>
        <p:spPr>
          <a:ln/>
        </p:spPr>
        <p:txBody>
          <a:bodyPr/>
          <a:lstStyle>
            <a:lvl1pPr>
              <a:defRPr/>
            </a:lvl1pPr>
          </a:lstStyle>
          <a:p>
            <a:pPr>
              <a:defRPr/>
            </a:pPr>
            <a:fld id="{6D93335B-3271-4691-9C07-42F18C6DF2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71394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xmlns="" id="{D6B65CE1-3EF4-47A2-A7BA-28FEF0D78BA2}"/>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a:extLst>
              <a:ext uri="{FF2B5EF4-FFF2-40B4-BE49-F238E27FC236}">
                <a16:creationId xmlns:a16="http://schemas.microsoft.com/office/drawing/2014/main" xmlns="" id="{001A8D10-6409-4690-8EBC-641548454BD4}"/>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a:extLst>
              <a:ext uri="{FF2B5EF4-FFF2-40B4-BE49-F238E27FC236}">
                <a16:creationId xmlns:a16="http://schemas.microsoft.com/office/drawing/2014/main" xmlns="" id="{7166B0F1-9DC3-4CD1-A971-DFF2DDE56C18}"/>
              </a:ext>
            </a:extLst>
          </p:cNvPr>
          <p:cNvSpPr>
            <a:spLocks noGrp="1" noChangeArrowheads="1"/>
          </p:cNvSpPr>
          <p:nvPr>
            <p:ph type="sldNum" sz="quarter" idx="12"/>
          </p:nvPr>
        </p:nvSpPr>
        <p:spPr>
          <a:ln/>
        </p:spPr>
        <p:txBody>
          <a:bodyPr/>
          <a:lstStyle>
            <a:lvl1pPr>
              <a:defRPr/>
            </a:lvl1pPr>
          </a:lstStyle>
          <a:p>
            <a:pPr>
              <a:defRPr/>
            </a:pPr>
            <a:fld id="{4606F7C4-3F10-491F-B266-790AD514367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8211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0F930-2763-49AF-A293-2388854EC4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97F7768-A8D9-4059-9851-4A7AD3EFFB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F1B3548-52A8-4727-9B64-48B469099CBB}"/>
              </a:ext>
            </a:extLst>
          </p:cNvPr>
          <p:cNvSpPr>
            <a:spLocks noGrp="1"/>
          </p:cNvSpPr>
          <p:nvPr>
            <p:ph type="dt" sz="half" idx="10"/>
          </p:nvPr>
        </p:nvSpPr>
        <p:spPr/>
        <p:txBody>
          <a:bodyPr/>
          <a:lstStyle/>
          <a:p>
            <a:fld id="{2A334610-EC71-4762-AD00-D0654747B29B}" type="datetimeFigureOut">
              <a:rPr lang="en-GB" smtClean="0"/>
              <a:t>03/11/2019</a:t>
            </a:fld>
            <a:endParaRPr lang="en-GB"/>
          </a:p>
        </p:txBody>
      </p:sp>
      <p:sp>
        <p:nvSpPr>
          <p:cNvPr id="5" name="Footer Placeholder 4">
            <a:extLst>
              <a:ext uri="{FF2B5EF4-FFF2-40B4-BE49-F238E27FC236}">
                <a16:creationId xmlns:a16="http://schemas.microsoft.com/office/drawing/2014/main" xmlns="" id="{6F83783E-09C4-4145-950D-2EE8EFB1DC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E1D2320-4D78-42DD-9E96-A200FFB0A983}"/>
              </a:ext>
            </a:extLst>
          </p:cNvPr>
          <p:cNvSpPr>
            <a:spLocks noGrp="1"/>
          </p:cNvSpPr>
          <p:nvPr>
            <p:ph type="sldNum" sz="quarter" idx="12"/>
          </p:nvPr>
        </p:nvSpPr>
        <p:spPr/>
        <p:txBody>
          <a:bodyPr/>
          <a:lstStyle/>
          <a:p>
            <a:fld id="{89A87604-DB1F-448A-9FDC-6599A55E38E7}" type="slidenum">
              <a:rPr lang="en-GB" smtClean="0"/>
              <a:t>‹#›</a:t>
            </a:fld>
            <a:endParaRPr lang="en-GB"/>
          </a:p>
        </p:txBody>
      </p:sp>
    </p:spTree>
    <p:extLst>
      <p:ext uri="{BB962C8B-B14F-4D97-AF65-F5344CB8AC3E}">
        <p14:creationId xmlns:p14="http://schemas.microsoft.com/office/powerpoint/2010/main" val="4194410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B51E3A0E-3370-4934-9EFB-255CA612E8D7}"/>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a:extLst>
              <a:ext uri="{FF2B5EF4-FFF2-40B4-BE49-F238E27FC236}">
                <a16:creationId xmlns:a16="http://schemas.microsoft.com/office/drawing/2014/main" xmlns="" id="{F175B9E1-65AC-4898-ABD6-5FEE0F16FBFB}"/>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a:extLst>
              <a:ext uri="{FF2B5EF4-FFF2-40B4-BE49-F238E27FC236}">
                <a16:creationId xmlns:a16="http://schemas.microsoft.com/office/drawing/2014/main" xmlns="" id="{35C6FF87-DF9C-4794-B57B-C304F3572A54}"/>
              </a:ext>
            </a:extLst>
          </p:cNvPr>
          <p:cNvSpPr>
            <a:spLocks noGrp="1" noChangeArrowheads="1"/>
          </p:cNvSpPr>
          <p:nvPr>
            <p:ph type="sldNum" sz="quarter" idx="12"/>
          </p:nvPr>
        </p:nvSpPr>
        <p:spPr>
          <a:ln/>
        </p:spPr>
        <p:txBody>
          <a:bodyPr/>
          <a:lstStyle>
            <a:lvl1pPr>
              <a:defRPr/>
            </a:lvl1pPr>
          </a:lstStyle>
          <a:p>
            <a:pPr>
              <a:defRPr/>
            </a:pPr>
            <a:fld id="{12079122-F8B3-4EA1-8F52-BDA7CFF9564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86551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954F522C-6AEE-4EC5-899D-CA8A686B7C17}"/>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xmlns="" id="{C6C46B1C-8B88-4515-8DFD-D4E3E8A27388}"/>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xmlns="" id="{3769B229-70B3-4115-81ED-FD3DD2FFF405}"/>
              </a:ext>
            </a:extLst>
          </p:cNvPr>
          <p:cNvSpPr>
            <a:spLocks noGrp="1" noChangeArrowheads="1"/>
          </p:cNvSpPr>
          <p:nvPr>
            <p:ph type="sldNum" sz="quarter" idx="12"/>
          </p:nvPr>
        </p:nvSpPr>
        <p:spPr>
          <a:ln/>
        </p:spPr>
        <p:txBody>
          <a:bodyPr/>
          <a:lstStyle>
            <a:lvl1pPr>
              <a:defRPr/>
            </a:lvl1pPr>
          </a:lstStyle>
          <a:p>
            <a:pPr>
              <a:defRPr/>
            </a:pPr>
            <a:fld id="{F52F9253-69F2-4954-856E-E38F79BACA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59661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1373C52-AAD1-42F6-B19F-56B17BCC02E0}"/>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a:extLst>
              <a:ext uri="{FF2B5EF4-FFF2-40B4-BE49-F238E27FC236}">
                <a16:creationId xmlns:a16="http://schemas.microsoft.com/office/drawing/2014/main" xmlns="" id="{8161EEC7-6050-4959-A084-2557972E5232}"/>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a:extLst>
              <a:ext uri="{FF2B5EF4-FFF2-40B4-BE49-F238E27FC236}">
                <a16:creationId xmlns:a16="http://schemas.microsoft.com/office/drawing/2014/main" xmlns="" id="{9BAFDB8F-CCE9-4F93-B84F-EF3E101F8C82}"/>
              </a:ext>
            </a:extLst>
          </p:cNvPr>
          <p:cNvSpPr>
            <a:spLocks noGrp="1" noChangeArrowheads="1"/>
          </p:cNvSpPr>
          <p:nvPr>
            <p:ph type="sldNum" sz="quarter" idx="12"/>
          </p:nvPr>
        </p:nvSpPr>
        <p:spPr>
          <a:ln/>
        </p:spPr>
        <p:txBody>
          <a:bodyPr/>
          <a:lstStyle>
            <a:lvl1pPr>
              <a:defRPr/>
            </a:lvl1pPr>
          </a:lstStyle>
          <a:p>
            <a:pPr>
              <a:defRPr/>
            </a:pPr>
            <a:fld id="{8916D49F-8BB9-487B-8320-50CC3A08C1D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27948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FB4790A2-8496-45D8-83A1-E05FC7D7E270}"/>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xmlns="" id="{219A1F80-EE43-41B4-8C8F-CA2CF77482C4}"/>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xmlns="" id="{7A1D5014-6963-4AE9-A0D5-5E64314348CF}"/>
              </a:ext>
            </a:extLst>
          </p:cNvPr>
          <p:cNvSpPr>
            <a:spLocks noGrp="1" noChangeArrowheads="1"/>
          </p:cNvSpPr>
          <p:nvPr>
            <p:ph type="sldNum" sz="quarter" idx="12"/>
          </p:nvPr>
        </p:nvSpPr>
        <p:spPr>
          <a:ln/>
        </p:spPr>
        <p:txBody>
          <a:bodyPr/>
          <a:lstStyle>
            <a:lvl1pPr>
              <a:defRPr/>
            </a:lvl1pPr>
          </a:lstStyle>
          <a:p>
            <a:pPr>
              <a:defRPr/>
            </a:pPr>
            <a:fld id="{BB98AABE-8B02-4180-87EF-27BFC9A9D63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72569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9086F2D8-D85C-42C8-9411-F9005676A982}"/>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a:extLst>
              <a:ext uri="{FF2B5EF4-FFF2-40B4-BE49-F238E27FC236}">
                <a16:creationId xmlns:a16="http://schemas.microsoft.com/office/drawing/2014/main" xmlns="" id="{2EECDDB6-32EF-4F8E-BE16-6843410DE89E}"/>
              </a:ext>
            </a:extLst>
          </p:cNvPr>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a:extLst>
              <a:ext uri="{FF2B5EF4-FFF2-40B4-BE49-F238E27FC236}">
                <a16:creationId xmlns:a16="http://schemas.microsoft.com/office/drawing/2014/main" xmlns="" id="{9540C4A7-BD13-4BC9-BF5D-D44ED41AA13E}"/>
              </a:ext>
            </a:extLst>
          </p:cNvPr>
          <p:cNvSpPr>
            <a:spLocks noGrp="1" noChangeArrowheads="1"/>
          </p:cNvSpPr>
          <p:nvPr>
            <p:ph type="sldNum" sz="quarter" idx="12"/>
          </p:nvPr>
        </p:nvSpPr>
        <p:spPr>
          <a:ln/>
        </p:spPr>
        <p:txBody>
          <a:bodyPr/>
          <a:lstStyle>
            <a:lvl1pPr>
              <a:defRPr/>
            </a:lvl1pPr>
          </a:lstStyle>
          <a:p>
            <a:pPr>
              <a:defRPr/>
            </a:pPr>
            <a:fld id="{5AC73A4E-E15B-431F-9C80-0ED00CE046D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21281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CB6E5-48E5-4427-81D7-9580D679A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6069E90-A15F-4122-884D-D23405DAC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B290824-03B0-4CD2-92E2-8055A6A130CB}"/>
              </a:ext>
            </a:extLst>
          </p:cNvPr>
          <p:cNvSpPr>
            <a:spLocks noGrp="1"/>
          </p:cNvSpPr>
          <p:nvPr>
            <p:ph type="dt" sz="half" idx="10"/>
          </p:nvPr>
        </p:nvSpPr>
        <p:spPr/>
        <p:txBody>
          <a:body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6941F751-9A91-4FB7-9440-7B7F1DB0E07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33922F62-463C-43DE-BAAF-18EDC4BBBD05}"/>
              </a:ext>
            </a:extLst>
          </p:cNvPr>
          <p:cNvSpPr>
            <a:spLocks noGrp="1"/>
          </p:cNvSpPr>
          <p:nvPr>
            <p:ph type="sldNum" sz="quarter" idx="12"/>
          </p:nvPr>
        </p:nvSpPr>
        <p:spPr/>
        <p:txBody>
          <a:body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009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92FDE-E0AC-4C7F-A8E2-CCAE2A7745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8EBDBA6-ED5A-4558-AA2A-93062C9756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BBDFF3B-B2FA-4CDC-BE69-7DC7C8E309B7}"/>
              </a:ext>
            </a:extLst>
          </p:cNvPr>
          <p:cNvSpPr>
            <a:spLocks noGrp="1"/>
          </p:cNvSpPr>
          <p:nvPr>
            <p:ph type="dt" sz="half" idx="10"/>
          </p:nvPr>
        </p:nvSpPr>
        <p:spPr/>
        <p:txBody>
          <a:body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88A07131-C342-4B8A-B278-C4E144F4269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3E28B718-4979-4146-8A03-AD329F09D2EF}"/>
              </a:ext>
            </a:extLst>
          </p:cNvPr>
          <p:cNvSpPr>
            <a:spLocks noGrp="1"/>
          </p:cNvSpPr>
          <p:nvPr>
            <p:ph type="sldNum" sz="quarter" idx="12"/>
          </p:nvPr>
        </p:nvSpPr>
        <p:spPr/>
        <p:txBody>
          <a:body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881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0F930-2763-49AF-A293-2388854EC4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97F7768-A8D9-4059-9851-4A7AD3EFFB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F1B3548-52A8-4727-9B64-48B469099CBB}"/>
              </a:ext>
            </a:extLst>
          </p:cNvPr>
          <p:cNvSpPr>
            <a:spLocks noGrp="1"/>
          </p:cNvSpPr>
          <p:nvPr>
            <p:ph type="dt" sz="half" idx="10"/>
          </p:nvPr>
        </p:nvSpPr>
        <p:spPr/>
        <p:txBody>
          <a:body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6F83783E-09C4-4145-950D-2EE8EFB1DC7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FE1D2320-4D78-42DD-9E96-A200FFB0A983}"/>
              </a:ext>
            </a:extLst>
          </p:cNvPr>
          <p:cNvSpPr>
            <a:spLocks noGrp="1"/>
          </p:cNvSpPr>
          <p:nvPr>
            <p:ph type="sldNum" sz="quarter" idx="12"/>
          </p:nvPr>
        </p:nvSpPr>
        <p:spPr/>
        <p:txBody>
          <a:body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751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B3410-438B-4188-9096-AEA8939FBD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FF39210-79BF-4BA8-8754-4C990178F2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674A5BA-A36F-47E1-B5AF-9542EAF8A4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4479507-BF44-46D5-91C0-23415EAEBA97}"/>
              </a:ext>
            </a:extLst>
          </p:cNvPr>
          <p:cNvSpPr>
            <a:spLocks noGrp="1"/>
          </p:cNvSpPr>
          <p:nvPr>
            <p:ph type="dt" sz="half" idx="10"/>
          </p:nvPr>
        </p:nvSpPr>
        <p:spPr/>
        <p:txBody>
          <a:body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9B21474D-36B9-4D11-88BE-56CE6887ED0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D795F394-7BF7-4C9D-837A-DA598153D34E}"/>
              </a:ext>
            </a:extLst>
          </p:cNvPr>
          <p:cNvSpPr>
            <a:spLocks noGrp="1"/>
          </p:cNvSpPr>
          <p:nvPr>
            <p:ph type="sldNum" sz="quarter" idx="12"/>
          </p:nvPr>
        </p:nvSpPr>
        <p:spPr/>
        <p:txBody>
          <a:body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1992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4FFE6-737A-4811-ACA2-F580C697E6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D6E0710-EAC9-4984-B13F-85F687085A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DDF9029-57BA-41F8-A17D-E16D7D6D80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39BB2D0-580C-475B-8E41-8A27E490A9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B83C45E-F59D-4670-A46A-D4DCA16C64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1531201-E87F-4DB8-A123-88C9F45C300B}"/>
              </a:ext>
            </a:extLst>
          </p:cNvPr>
          <p:cNvSpPr>
            <a:spLocks noGrp="1"/>
          </p:cNvSpPr>
          <p:nvPr>
            <p:ph type="dt" sz="half" idx="10"/>
          </p:nvPr>
        </p:nvSpPr>
        <p:spPr/>
        <p:txBody>
          <a:body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57EA5D5B-5745-486A-9BA4-EED60B23476C}"/>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6CF11333-50DE-4D61-BAEB-06101243745F}"/>
              </a:ext>
            </a:extLst>
          </p:cNvPr>
          <p:cNvSpPr>
            <a:spLocks noGrp="1"/>
          </p:cNvSpPr>
          <p:nvPr>
            <p:ph type="sldNum" sz="quarter" idx="12"/>
          </p:nvPr>
        </p:nvSpPr>
        <p:spPr/>
        <p:txBody>
          <a:body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462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B3410-438B-4188-9096-AEA8939FBD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FF39210-79BF-4BA8-8754-4C990178F2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674A5BA-A36F-47E1-B5AF-9542EAF8A4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4479507-BF44-46D5-91C0-23415EAEBA97}"/>
              </a:ext>
            </a:extLst>
          </p:cNvPr>
          <p:cNvSpPr>
            <a:spLocks noGrp="1"/>
          </p:cNvSpPr>
          <p:nvPr>
            <p:ph type="dt" sz="half" idx="10"/>
          </p:nvPr>
        </p:nvSpPr>
        <p:spPr/>
        <p:txBody>
          <a:bodyPr/>
          <a:lstStyle/>
          <a:p>
            <a:fld id="{2A334610-EC71-4762-AD00-D0654747B29B}" type="datetimeFigureOut">
              <a:rPr lang="en-GB" smtClean="0"/>
              <a:t>03/11/2019</a:t>
            </a:fld>
            <a:endParaRPr lang="en-GB"/>
          </a:p>
        </p:txBody>
      </p:sp>
      <p:sp>
        <p:nvSpPr>
          <p:cNvPr id="6" name="Footer Placeholder 5">
            <a:extLst>
              <a:ext uri="{FF2B5EF4-FFF2-40B4-BE49-F238E27FC236}">
                <a16:creationId xmlns:a16="http://schemas.microsoft.com/office/drawing/2014/main" xmlns="" id="{9B21474D-36B9-4D11-88BE-56CE6887ED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795F394-7BF7-4C9D-837A-DA598153D34E}"/>
              </a:ext>
            </a:extLst>
          </p:cNvPr>
          <p:cNvSpPr>
            <a:spLocks noGrp="1"/>
          </p:cNvSpPr>
          <p:nvPr>
            <p:ph type="sldNum" sz="quarter" idx="12"/>
          </p:nvPr>
        </p:nvSpPr>
        <p:spPr/>
        <p:txBody>
          <a:bodyPr/>
          <a:lstStyle/>
          <a:p>
            <a:fld id="{89A87604-DB1F-448A-9FDC-6599A55E38E7}" type="slidenum">
              <a:rPr lang="en-GB" smtClean="0"/>
              <a:t>‹#›</a:t>
            </a:fld>
            <a:endParaRPr lang="en-GB"/>
          </a:p>
        </p:txBody>
      </p:sp>
    </p:spTree>
    <p:extLst>
      <p:ext uri="{BB962C8B-B14F-4D97-AF65-F5344CB8AC3E}">
        <p14:creationId xmlns:p14="http://schemas.microsoft.com/office/powerpoint/2010/main" val="2867994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601AD-E841-455A-AF2F-2F3DB7518C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7D83535-BE86-4415-A30F-CB3A1BCCDABF}"/>
              </a:ext>
            </a:extLst>
          </p:cNvPr>
          <p:cNvSpPr>
            <a:spLocks noGrp="1"/>
          </p:cNvSpPr>
          <p:nvPr>
            <p:ph type="dt" sz="half" idx="10"/>
          </p:nvPr>
        </p:nvSpPr>
        <p:spPr/>
        <p:txBody>
          <a:body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6C559692-8571-47F2-BA0F-59F5DDA9B04F}"/>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F51C6DF8-AB6A-4635-8013-EE55DAD73DBE}"/>
              </a:ext>
            </a:extLst>
          </p:cNvPr>
          <p:cNvSpPr>
            <a:spLocks noGrp="1"/>
          </p:cNvSpPr>
          <p:nvPr>
            <p:ph type="sldNum" sz="quarter" idx="12"/>
          </p:nvPr>
        </p:nvSpPr>
        <p:spPr/>
        <p:txBody>
          <a:body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041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CF2762-D847-4184-AEEA-0B4F2542F529}"/>
              </a:ext>
            </a:extLst>
          </p:cNvPr>
          <p:cNvSpPr>
            <a:spLocks noGrp="1"/>
          </p:cNvSpPr>
          <p:nvPr>
            <p:ph type="dt" sz="half" idx="10"/>
          </p:nvPr>
        </p:nvSpPr>
        <p:spPr/>
        <p:txBody>
          <a:body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B2928773-B5ED-4405-917A-EA211B2C08F8}"/>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AB10C7CF-8605-497F-8204-DAA4FA87B136}"/>
              </a:ext>
            </a:extLst>
          </p:cNvPr>
          <p:cNvSpPr>
            <a:spLocks noGrp="1"/>
          </p:cNvSpPr>
          <p:nvPr>
            <p:ph type="sldNum" sz="quarter" idx="12"/>
          </p:nvPr>
        </p:nvSpPr>
        <p:spPr/>
        <p:txBody>
          <a:body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674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AAAEBD-F0F1-4FAF-83FD-E8B4B21DF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69EFB3C-03C8-40CA-BBCE-98D2A2723F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2F7890B-6BFE-4EDF-B852-50B736E6E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460374F-B9A9-453C-A9AE-A10C847EFE26}"/>
              </a:ext>
            </a:extLst>
          </p:cNvPr>
          <p:cNvSpPr>
            <a:spLocks noGrp="1"/>
          </p:cNvSpPr>
          <p:nvPr>
            <p:ph type="dt" sz="half" idx="10"/>
          </p:nvPr>
        </p:nvSpPr>
        <p:spPr/>
        <p:txBody>
          <a:body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2813E19E-0FEA-44E0-9CB4-6207BAFCC9FB}"/>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2E983841-DC4D-4A2B-AA35-B5EF0339BFCC}"/>
              </a:ext>
            </a:extLst>
          </p:cNvPr>
          <p:cNvSpPr>
            <a:spLocks noGrp="1"/>
          </p:cNvSpPr>
          <p:nvPr>
            <p:ph type="sldNum" sz="quarter" idx="12"/>
          </p:nvPr>
        </p:nvSpPr>
        <p:spPr/>
        <p:txBody>
          <a:body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5052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841AC-E618-4DF2-8E49-46C162E88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F590CFD-3993-43D6-BBAF-78AEA98CE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5EF4FFF-CA06-42FA-9AAC-8A329978A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F8FF73A-7AE1-4DA3-B1B2-E36F94908582}"/>
              </a:ext>
            </a:extLst>
          </p:cNvPr>
          <p:cNvSpPr>
            <a:spLocks noGrp="1"/>
          </p:cNvSpPr>
          <p:nvPr>
            <p:ph type="dt" sz="half" idx="10"/>
          </p:nvPr>
        </p:nvSpPr>
        <p:spPr/>
        <p:txBody>
          <a:body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73E1A7B0-5B77-4554-BC7C-25E8A61C507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057C46D5-5854-4824-BF78-79BFE27004B7}"/>
              </a:ext>
            </a:extLst>
          </p:cNvPr>
          <p:cNvSpPr>
            <a:spLocks noGrp="1"/>
          </p:cNvSpPr>
          <p:nvPr>
            <p:ph type="sldNum" sz="quarter" idx="12"/>
          </p:nvPr>
        </p:nvSpPr>
        <p:spPr/>
        <p:txBody>
          <a:body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095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1E55F-EEBA-48EE-9EDF-F4B4BAB6DD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AC61C9C-3862-4304-AC55-E1CFE651C9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2A06B41-4C1F-45BE-9DAC-0233DAC149B5}"/>
              </a:ext>
            </a:extLst>
          </p:cNvPr>
          <p:cNvSpPr>
            <a:spLocks noGrp="1"/>
          </p:cNvSpPr>
          <p:nvPr>
            <p:ph type="dt" sz="half" idx="10"/>
          </p:nvPr>
        </p:nvSpPr>
        <p:spPr/>
        <p:txBody>
          <a:body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8319B233-0F53-4A9F-9DDD-7F97441BF9B4}"/>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F235C58-B312-4C2A-9EFC-C52B26E721C9}"/>
              </a:ext>
            </a:extLst>
          </p:cNvPr>
          <p:cNvSpPr>
            <a:spLocks noGrp="1"/>
          </p:cNvSpPr>
          <p:nvPr>
            <p:ph type="sldNum" sz="quarter" idx="12"/>
          </p:nvPr>
        </p:nvSpPr>
        <p:spPr/>
        <p:txBody>
          <a:body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0150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0637A7-81AF-4D82-840C-CDA0CA9EA5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561C503-0AAF-45C5-9BB3-4284E3016E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8EFA84D-26D7-4B4B-8AC6-63D9B3C5F54F}"/>
              </a:ext>
            </a:extLst>
          </p:cNvPr>
          <p:cNvSpPr>
            <a:spLocks noGrp="1"/>
          </p:cNvSpPr>
          <p:nvPr>
            <p:ph type="dt" sz="half" idx="10"/>
          </p:nvPr>
        </p:nvSpPr>
        <p:spPr/>
        <p:txBody>
          <a:body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F0F1FC05-1CEA-4020-96AC-C5421850FB7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DE043809-2E71-4EC6-B322-9EDB2AF68183}"/>
              </a:ext>
            </a:extLst>
          </p:cNvPr>
          <p:cNvSpPr>
            <a:spLocks noGrp="1"/>
          </p:cNvSpPr>
          <p:nvPr>
            <p:ph type="sldNum" sz="quarter" idx="12"/>
          </p:nvPr>
        </p:nvSpPr>
        <p:spPr/>
        <p:txBody>
          <a:body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3671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9251" y="53975"/>
            <a:ext cx="11233149"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168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4FFE6-737A-4811-ACA2-F580C697E6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D6E0710-EAC9-4984-B13F-85F687085A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DDF9029-57BA-41F8-A17D-E16D7D6D80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39BB2D0-580C-475B-8E41-8A27E490A9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B83C45E-F59D-4670-A46A-D4DCA16C64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1531201-E87F-4DB8-A123-88C9F45C300B}"/>
              </a:ext>
            </a:extLst>
          </p:cNvPr>
          <p:cNvSpPr>
            <a:spLocks noGrp="1"/>
          </p:cNvSpPr>
          <p:nvPr>
            <p:ph type="dt" sz="half" idx="10"/>
          </p:nvPr>
        </p:nvSpPr>
        <p:spPr/>
        <p:txBody>
          <a:bodyPr/>
          <a:lstStyle/>
          <a:p>
            <a:fld id="{2A334610-EC71-4762-AD00-D0654747B29B}" type="datetimeFigureOut">
              <a:rPr lang="en-GB" smtClean="0"/>
              <a:t>03/11/2019</a:t>
            </a:fld>
            <a:endParaRPr lang="en-GB"/>
          </a:p>
        </p:txBody>
      </p:sp>
      <p:sp>
        <p:nvSpPr>
          <p:cNvPr id="8" name="Footer Placeholder 7">
            <a:extLst>
              <a:ext uri="{FF2B5EF4-FFF2-40B4-BE49-F238E27FC236}">
                <a16:creationId xmlns:a16="http://schemas.microsoft.com/office/drawing/2014/main" xmlns="" id="{57EA5D5B-5745-486A-9BA4-EED60B2347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CF11333-50DE-4D61-BAEB-06101243745F}"/>
              </a:ext>
            </a:extLst>
          </p:cNvPr>
          <p:cNvSpPr>
            <a:spLocks noGrp="1"/>
          </p:cNvSpPr>
          <p:nvPr>
            <p:ph type="sldNum" sz="quarter" idx="12"/>
          </p:nvPr>
        </p:nvSpPr>
        <p:spPr/>
        <p:txBody>
          <a:bodyPr/>
          <a:lstStyle/>
          <a:p>
            <a:fld id="{89A87604-DB1F-448A-9FDC-6599A55E38E7}" type="slidenum">
              <a:rPr lang="en-GB" smtClean="0"/>
              <a:t>‹#›</a:t>
            </a:fld>
            <a:endParaRPr lang="en-GB"/>
          </a:p>
        </p:txBody>
      </p:sp>
    </p:spTree>
    <p:extLst>
      <p:ext uri="{BB962C8B-B14F-4D97-AF65-F5344CB8AC3E}">
        <p14:creationId xmlns:p14="http://schemas.microsoft.com/office/powerpoint/2010/main" val="310233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601AD-E841-455A-AF2F-2F3DB7518C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7D83535-BE86-4415-A30F-CB3A1BCCDABF}"/>
              </a:ext>
            </a:extLst>
          </p:cNvPr>
          <p:cNvSpPr>
            <a:spLocks noGrp="1"/>
          </p:cNvSpPr>
          <p:nvPr>
            <p:ph type="dt" sz="half" idx="10"/>
          </p:nvPr>
        </p:nvSpPr>
        <p:spPr/>
        <p:txBody>
          <a:bodyPr/>
          <a:lstStyle/>
          <a:p>
            <a:fld id="{2A334610-EC71-4762-AD00-D0654747B29B}" type="datetimeFigureOut">
              <a:rPr lang="en-GB" smtClean="0"/>
              <a:t>03/11/2019</a:t>
            </a:fld>
            <a:endParaRPr lang="en-GB"/>
          </a:p>
        </p:txBody>
      </p:sp>
      <p:sp>
        <p:nvSpPr>
          <p:cNvPr id="4" name="Footer Placeholder 3">
            <a:extLst>
              <a:ext uri="{FF2B5EF4-FFF2-40B4-BE49-F238E27FC236}">
                <a16:creationId xmlns:a16="http://schemas.microsoft.com/office/drawing/2014/main" xmlns="" id="{6C559692-8571-47F2-BA0F-59F5DDA9B0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51C6DF8-AB6A-4635-8013-EE55DAD73DBE}"/>
              </a:ext>
            </a:extLst>
          </p:cNvPr>
          <p:cNvSpPr>
            <a:spLocks noGrp="1"/>
          </p:cNvSpPr>
          <p:nvPr>
            <p:ph type="sldNum" sz="quarter" idx="12"/>
          </p:nvPr>
        </p:nvSpPr>
        <p:spPr/>
        <p:txBody>
          <a:bodyPr/>
          <a:lstStyle/>
          <a:p>
            <a:fld id="{89A87604-DB1F-448A-9FDC-6599A55E38E7}" type="slidenum">
              <a:rPr lang="en-GB" smtClean="0"/>
              <a:t>‹#›</a:t>
            </a:fld>
            <a:endParaRPr lang="en-GB"/>
          </a:p>
        </p:txBody>
      </p:sp>
    </p:spTree>
    <p:extLst>
      <p:ext uri="{BB962C8B-B14F-4D97-AF65-F5344CB8AC3E}">
        <p14:creationId xmlns:p14="http://schemas.microsoft.com/office/powerpoint/2010/main" val="293624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CF2762-D847-4184-AEEA-0B4F2542F529}"/>
              </a:ext>
            </a:extLst>
          </p:cNvPr>
          <p:cNvSpPr>
            <a:spLocks noGrp="1"/>
          </p:cNvSpPr>
          <p:nvPr>
            <p:ph type="dt" sz="half" idx="10"/>
          </p:nvPr>
        </p:nvSpPr>
        <p:spPr/>
        <p:txBody>
          <a:bodyPr/>
          <a:lstStyle/>
          <a:p>
            <a:fld id="{2A334610-EC71-4762-AD00-D0654747B29B}" type="datetimeFigureOut">
              <a:rPr lang="en-GB" smtClean="0"/>
              <a:t>03/11/2019</a:t>
            </a:fld>
            <a:endParaRPr lang="en-GB"/>
          </a:p>
        </p:txBody>
      </p:sp>
      <p:sp>
        <p:nvSpPr>
          <p:cNvPr id="3" name="Footer Placeholder 2">
            <a:extLst>
              <a:ext uri="{FF2B5EF4-FFF2-40B4-BE49-F238E27FC236}">
                <a16:creationId xmlns:a16="http://schemas.microsoft.com/office/drawing/2014/main" xmlns="" id="{B2928773-B5ED-4405-917A-EA211B2C08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B10C7CF-8605-497F-8204-DAA4FA87B136}"/>
              </a:ext>
            </a:extLst>
          </p:cNvPr>
          <p:cNvSpPr>
            <a:spLocks noGrp="1"/>
          </p:cNvSpPr>
          <p:nvPr>
            <p:ph type="sldNum" sz="quarter" idx="12"/>
          </p:nvPr>
        </p:nvSpPr>
        <p:spPr/>
        <p:txBody>
          <a:bodyPr/>
          <a:lstStyle/>
          <a:p>
            <a:fld id="{89A87604-DB1F-448A-9FDC-6599A55E38E7}" type="slidenum">
              <a:rPr lang="en-GB" smtClean="0"/>
              <a:t>‹#›</a:t>
            </a:fld>
            <a:endParaRPr lang="en-GB"/>
          </a:p>
        </p:txBody>
      </p:sp>
    </p:spTree>
    <p:extLst>
      <p:ext uri="{BB962C8B-B14F-4D97-AF65-F5344CB8AC3E}">
        <p14:creationId xmlns:p14="http://schemas.microsoft.com/office/powerpoint/2010/main" val="82017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AAAEBD-F0F1-4FAF-83FD-E8B4B21DF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69EFB3C-03C8-40CA-BBCE-98D2A2723F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2F7890B-6BFE-4EDF-B852-50B736E6E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460374F-B9A9-453C-A9AE-A10C847EFE26}"/>
              </a:ext>
            </a:extLst>
          </p:cNvPr>
          <p:cNvSpPr>
            <a:spLocks noGrp="1"/>
          </p:cNvSpPr>
          <p:nvPr>
            <p:ph type="dt" sz="half" idx="10"/>
          </p:nvPr>
        </p:nvSpPr>
        <p:spPr/>
        <p:txBody>
          <a:bodyPr/>
          <a:lstStyle/>
          <a:p>
            <a:fld id="{2A334610-EC71-4762-AD00-D0654747B29B}" type="datetimeFigureOut">
              <a:rPr lang="en-GB" smtClean="0"/>
              <a:t>03/11/2019</a:t>
            </a:fld>
            <a:endParaRPr lang="en-GB"/>
          </a:p>
        </p:txBody>
      </p:sp>
      <p:sp>
        <p:nvSpPr>
          <p:cNvPr id="6" name="Footer Placeholder 5">
            <a:extLst>
              <a:ext uri="{FF2B5EF4-FFF2-40B4-BE49-F238E27FC236}">
                <a16:creationId xmlns:a16="http://schemas.microsoft.com/office/drawing/2014/main" xmlns="" id="{2813E19E-0FEA-44E0-9CB4-6207BAFCC9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E983841-DC4D-4A2B-AA35-B5EF0339BFCC}"/>
              </a:ext>
            </a:extLst>
          </p:cNvPr>
          <p:cNvSpPr>
            <a:spLocks noGrp="1"/>
          </p:cNvSpPr>
          <p:nvPr>
            <p:ph type="sldNum" sz="quarter" idx="12"/>
          </p:nvPr>
        </p:nvSpPr>
        <p:spPr/>
        <p:txBody>
          <a:bodyPr/>
          <a:lstStyle/>
          <a:p>
            <a:fld id="{89A87604-DB1F-448A-9FDC-6599A55E38E7}" type="slidenum">
              <a:rPr lang="en-GB" smtClean="0"/>
              <a:t>‹#›</a:t>
            </a:fld>
            <a:endParaRPr lang="en-GB"/>
          </a:p>
        </p:txBody>
      </p:sp>
    </p:spTree>
    <p:extLst>
      <p:ext uri="{BB962C8B-B14F-4D97-AF65-F5344CB8AC3E}">
        <p14:creationId xmlns:p14="http://schemas.microsoft.com/office/powerpoint/2010/main" val="1969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841AC-E618-4DF2-8E49-46C162E88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F590CFD-3993-43D6-BBAF-78AEA98CE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5EF4FFF-CA06-42FA-9AAC-8A329978A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F8FF73A-7AE1-4DA3-B1B2-E36F94908582}"/>
              </a:ext>
            </a:extLst>
          </p:cNvPr>
          <p:cNvSpPr>
            <a:spLocks noGrp="1"/>
          </p:cNvSpPr>
          <p:nvPr>
            <p:ph type="dt" sz="half" idx="10"/>
          </p:nvPr>
        </p:nvSpPr>
        <p:spPr/>
        <p:txBody>
          <a:bodyPr/>
          <a:lstStyle/>
          <a:p>
            <a:fld id="{2A334610-EC71-4762-AD00-D0654747B29B}" type="datetimeFigureOut">
              <a:rPr lang="en-GB" smtClean="0"/>
              <a:t>03/11/2019</a:t>
            </a:fld>
            <a:endParaRPr lang="en-GB"/>
          </a:p>
        </p:txBody>
      </p:sp>
      <p:sp>
        <p:nvSpPr>
          <p:cNvPr id="6" name="Footer Placeholder 5">
            <a:extLst>
              <a:ext uri="{FF2B5EF4-FFF2-40B4-BE49-F238E27FC236}">
                <a16:creationId xmlns:a16="http://schemas.microsoft.com/office/drawing/2014/main" xmlns="" id="{73E1A7B0-5B77-4554-BC7C-25E8A61C50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57C46D5-5854-4824-BF78-79BFE27004B7}"/>
              </a:ext>
            </a:extLst>
          </p:cNvPr>
          <p:cNvSpPr>
            <a:spLocks noGrp="1"/>
          </p:cNvSpPr>
          <p:nvPr>
            <p:ph type="sldNum" sz="quarter" idx="12"/>
          </p:nvPr>
        </p:nvSpPr>
        <p:spPr/>
        <p:txBody>
          <a:bodyPr/>
          <a:lstStyle/>
          <a:p>
            <a:fld id="{89A87604-DB1F-448A-9FDC-6599A55E38E7}" type="slidenum">
              <a:rPr lang="en-GB" smtClean="0"/>
              <a:t>‹#›</a:t>
            </a:fld>
            <a:endParaRPr lang="en-GB"/>
          </a:p>
        </p:txBody>
      </p:sp>
    </p:spTree>
    <p:extLst>
      <p:ext uri="{BB962C8B-B14F-4D97-AF65-F5344CB8AC3E}">
        <p14:creationId xmlns:p14="http://schemas.microsoft.com/office/powerpoint/2010/main" val="229467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220577C-2614-4F5F-AE4B-2024AA804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9444705-00B0-45C4-AB90-5BB101548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8321637-52AA-43F7-B795-B432B184F5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34610-EC71-4762-AD00-D0654747B29B}" type="datetimeFigureOut">
              <a:rPr lang="en-GB" smtClean="0"/>
              <a:t>03/11/2019</a:t>
            </a:fld>
            <a:endParaRPr lang="en-GB"/>
          </a:p>
        </p:txBody>
      </p:sp>
      <p:sp>
        <p:nvSpPr>
          <p:cNvPr id="5" name="Footer Placeholder 4">
            <a:extLst>
              <a:ext uri="{FF2B5EF4-FFF2-40B4-BE49-F238E27FC236}">
                <a16:creationId xmlns:a16="http://schemas.microsoft.com/office/drawing/2014/main" xmlns="" id="{4C0602DF-8616-4929-8626-0C5D73204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5456D9F-DD8F-48FE-9099-57BE76CCD8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87604-DB1F-448A-9FDC-6599A55E38E7}" type="slidenum">
              <a:rPr lang="en-GB" smtClean="0"/>
              <a:t>‹#›</a:t>
            </a:fld>
            <a:endParaRPr lang="en-GB"/>
          </a:p>
        </p:txBody>
      </p:sp>
    </p:spTree>
    <p:extLst>
      <p:ext uri="{BB962C8B-B14F-4D97-AF65-F5344CB8AC3E}">
        <p14:creationId xmlns:p14="http://schemas.microsoft.com/office/powerpoint/2010/main" val="1164552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BFE358C-A609-4A23-80D9-8B86F86BC114}"/>
              </a:ext>
            </a:extLst>
          </p:cNvPr>
          <p:cNvSpPr>
            <a:spLocks noGrp="1" noChangeArrowheads="1"/>
          </p:cNvSpPr>
          <p:nvPr>
            <p:ph type="title"/>
          </p:nvPr>
        </p:nvSpPr>
        <p:spPr bwMode="auto">
          <a:xfrm>
            <a:off x="609600" y="274638"/>
            <a:ext cx="109728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xmlns="" id="{65B44420-3D7B-4D2E-A370-35CBF4AD0EF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84967239-9BD6-42C7-B12C-D5A810127A9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solidFill>
                <a:srgbClr val="000000"/>
              </a:solidFill>
            </a:endParaRPr>
          </a:p>
        </p:txBody>
      </p:sp>
      <p:sp>
        <p:nvSpPr>
          <p:cNvPr id="1029" name="Rectangle 5">
            <a:extLst>
              <a:ext uri="{FF2B5EF4-FFF2-40B4-BE49-F238E27FC236}">
                <a16:creationId xmlns:a16="http://schemas.microsoft.com/office/drawing/2014/main" xmlns="" id="{CD334368-291D-4AC4-BDEE-F46F7EAA21B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solidFill>
                <a:srgbClr val="000000"/>
              </a:solidFill>
            </a:endParaRPr>
          </a:p>
        </p:txBody>
      </p:sp>
      <p:sp>
        <p:nvSpPr>
          <p:cNvPr id="1030" name="Rectangle 6">
            <a:extLst>
              <a:ext uri="{FF2B5EF4-FFF2-40B4-BE49-F238E27FC236}">
                <a16:creationId xmlns:a16="http://schemas.microsoft.com/office/drawing/2014/main" xmlns="" id="{C8BD2293-A146-41BA-B410-F98361C82F1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0ACE826-64B1-430B-90D1-C62B9192014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773727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BFE358C-A609-4A23-80D9-8B86F86BC114}"/>
              </a:ext>
            </a:extLst>
          </p:cNvPr>
          <p:cNvSpPr>
            <a:spLocks noGrp="1" noChangeArrowheads="1"/>
          </p:cNvSpPr>
          <p:nvPr>
            <p:ph type="title"/>
          </p:nvPr>
        </p:nvSpPr>
        <p:spPr bwMode="auto">
          <a:xfrm>
            <a:off x="609600" y="274638"/>
            <a:ext cx="109728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xmlns="" id="{65B44420-3D7B-4D2E-A370-35CBF4AD0EF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84967239-9BD6-42C7-B12C-D5A810127A9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solidFill>
                <a:srgbClr val="000000"/>
              </a:solidFill>
            </a:endParaRPr>
          </a:p>
        </p:txBody>
      </p:sp>
      <p:sp>
        <p:nvSpPr>
          <p:cNvPr id="1029" name="Rectangle 5">
            <a:extLst>
              <a:ext uri="{FF2B5EF4-FFF2-40B4-BE49-F238E27FC236}">
                <a16:creationId xmlns:a16="http://schemas.microsoft.com/office/drawing/2014/main" xmlns="" id="{CD334368-291D-4AC4-BDEE-F46F7EAA21B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solidFill>
                <a:srgbClr val="000000"/>
              </a:solidFill>
            </a:endParaRPr>
          </a:p>
        </p:txBody>
      </p:sp>
      <p:sp>
        <p:nvSpPr>
          <p:cNvPr id="1030" name="Rectangle 6">
            <a:extLst>
              <a:ext uri="{FF2B5EF4-FFF2-40B4-BE49-F238E27FC236}">
                <a16:creationId xmlns:a16="http://schemas.microsoft.com/office/drawing/2014/main" xmlns="" id="{C8BD2293-A146-41BA-B410-F98361C82F1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0ACE826-64B1-430B-90D1-C62B9192014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238079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220577C-2614-4F5F-AE4B-2024AA804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9444705-00B0-45C4-AB90-5BB101548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8321637-52AA-43F7-B795-B432B184F5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34610-EC71-4762-AD00-D0654747B29B}" type="datetimeFigureOut">
              <a:rPr lang="en-GB" smtClean="0">
                <a:solidFill>
                  <a:prstClr val="black">
                    <a:tint val="75000"/>
                  </a:prstClr>
                </a:solidFill>
              </a:rPr>
              <a:pPr/>
              <a:t>03/11/2019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4C0602DF-8616-4929-8626-0C5D73204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E5456D9F-DD8F-48FE-9099-57BE76CCD8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87604-DB1F-448A-9FDC-6599A55E38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116596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0zT9CN3-50"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ELZEPcgKkE" TargetMode="External"/><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C354704-A7B6-4CE5-80D3-55EB6C92C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31" y="345178"/>
            <a:ext cx="3974368" cy="3974368"/>
          </a:xfrm>
          <a:prstGeom prst="rect">
            <a:avLst/>
          </a:prstGeom>
        </p:spPr>
      </p:pic>
      <p:pic>
        <p:nvPicPr>
          <p:cNvPr id="7" name="Picture 6">
            <a:extLst>
              <a:ext uri="{FF2B5EF4-FFF2-40B4-BE49-F238E27FC236}">
                <a16:creationId xmlns:a16="http://schemas.microsoft.com/office/drawing/2014/main" xmlns="" id="{E09CD841-5925-45E6-B5C9-512C9E39A54A}"/>
              </a:ext>
            </a:extLst>
          </p:cNvPr>
          <p:cNvPicPr>
            <a:picLocks noChangeAspect="1"/>
          </p:cNvPicPr>
          <p:nvPr/>
        </p:nvPicPr>
        <p:blipFill>
          <a:blip r:embed="rId3"/>
          <a:stretch>
            <a:fillRect/>
          </a:stretch>
        </p:blipFill>
        <p:spPr>
          <a:xfrm rot="20065013">
            <a:off x="8551856" y="3554047"/>
            <a:ext cx="3371740" cy="2245619"/>
          </a:xfrm>
          <a:prstGeom prst="rect">
            <a:avLst/>
          </a:prstGeom>
        </p:spPr>
      </p:pic>
      <p:sp>
        <p:nvSpPr>
          <p:cNvPr id="2" name="Title 1">
            <a:extLst>
              <a:ext uri="{FF2B5EF4-FFF2-40B4-BE49-F238E27FC236}">
                <a16:creationId xmlns:a16="http://schemas.microsoft.com/office/drawing/2014/main" xmlns="" id="{646E73A5-BB72-45E5-8695-8CB2D9E46198}"/>
              </a:ext>
            </a:extLst>
          </p:cNvPr>
          <p:cNvSpPr>
            <a:spLocks noGrp="1"/>
          </p:cNvSpPr>
          <p:nvPr>
            <p:ph type="ctrTitle"/>
          </p:nvPr>
        </p:nvSpPr>
        <p:spPr>
          <a:xfrm>
            <a:off x="3455129" y="759536"/>
            <a:ext cx="9144000" cy="2318348"/>
          </a:xfrm>
        </p:spPr>
        <p:txBody>
          <a:bodyPr>
            <a:normAutofit fontScale="90000"/>
          </a:bodyPr>
          <a:lstStyle/>
          <a:p>
            <a:r>
              <a:rPr lang="en-GB" b="1" dirty="0">
                <a:solidFill>
                  <a:srgbClr val="9933FF"/>
                </a:solidFill>
                <a:latin typeface="Comic Sans MS" panose="030F0702030302020204" pitchFamily="66" charset="0"/>
              </a:rPr>
              <a:t>National 5 Biology </a:t>
            </a:r>
            <a:r>
              <a:rPr lang="en-GB" sz="2500" b="1" dirty="0">
                <a:latin typeface="Comic Sans MS" panose="030F0702030302020204" pitchFamily="66" charset="0"/>
              </a:rPr>
              <a:t/>
            </a:r>
            <a:br>
              <a:rPr lang="en-GB" sz="2500" b="1"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sz="5300" b="1" dirty="0">
                <a:solidFill>
                  <a:srgbClr val="00B0F0"/>
                </a:solidFill>
                <a:latin typeface="Comic Sans MS" panose="030F0702030302020204" pitchFamily="66" charset="0"/>
              </a:rPr>
              <a:t>Unit 1 – Cell Biology</a:t>
            </a:r>
            <a:endParaRPr lang="en-GB" b="1" dirty="0">
              <a:solidFill>
                <a:srgbClr val="00B0F0"/>
              </a:solidFill>
              <a:latin typeface="Comic Sans MS" panose="030F0702030302020204" pitchFamily="66" charset="0"/>
            </a:endParaRPr>
          </a:p>
        </p:txBody>
      </p:sp>
      <p:sp>
        <p:nvSpPr>
          <p:cNvPr id="3" name="Subtitle 2">
            <a:extLst>
              <a:ext uri="{FF2B5EF4-FFF2-40B4-BE49-F238E27FC236}">
                <a16:creationId xmlns:a16="http://schemas.microsoft.com/office/drawing/2014/main" xmlns="" id="{0639B899-F989-4CD5-BEB2-6EA5B43B280A}"/>
              </a:ext>
            </a:extLst>
          </p:cNvPr>
          <p:cNvSpPr>
            <a:spLocks noGrp="1"/>
          </p:cNvSpPr>
          <p:nvPr>
            <p:ph type="subTitle" idx="1"/>
          </p:nvPr>
        </p:nvSpPr>
        <p:spPr>
          <a:xfrm>
            <a:off x="0" y="3933936"/>
            <a:ext cx="7449169" cy="1655762"/>
          </a:xfrm>
        </p:spPr>
        <p:txBody>
          <a:bodyPr>
            <a:normAutofit/>
          </a:bodyPr>
          <a:lstStyle/>
          <a:p>
            <a:r>
              <a:rPr lang="en-GB" sz="4000" b="1" dirty="0">
                <a:solidFill>
                  <a:srgbClr val="7030A0"/>
                </a:solidFill>
                <a:latin typeface="Comic Sans MS" panose="030F0702030302020204" pitchFamily="66" charset="0"/>
              </a:rPr>
              <a:t>Section 8 – Controversial </a:t>
            </a:r>
            <a:r>
              <a:rPr lang="en-GB" sz="4000" b="1" dirty="0" smtClean="0">
                <a:solidFill>
                  <a:srgbClr val="7030A0"/>
                </a:solidFill>
                <a:latin typeface="Comic Sans MS" panose="030F0702030302020204" pitchFamily="66" charset="0"/>
              </a:rPr>
              <a:t>Biological Procedures</a:t>
            </a:r>
            <a:endParaRPr lang="en-GB" sz="4000" b="1" dirty="0">
              <a:solidFill>
                <a:srgbClr val="7030A0"/>
              </a:solidFill>
              <a:latin typeface="Comic Sans MS" panose="030F0702030302020204" pitchFamily="66" charset="0"/>
            </a:endParaRPr>
          </a:p>
        </p:txBody>
      </p:sp>
      <p:sp>
        <p:nvSpPr>
          <p:cNvPr id="4" name="Rectangle 3">
            <a:extLst>
              <a:ext uri="{FF2B5EF4-FFF2-40B4-BE49-F238E27FC236}">
                <a16:creationId xmlns:a16="http://schemas.microsoft.com/office/drawing/2014/main" xmlns="" id="{248897F0-52F0-4365-A159-CEDFF46CC67F}"/>
              </a:ext>
            </a:extLst>
          </p:cNvPr>
          <p:cNvSpPr/>
          <p:nvPr/>
        </p:nvSpPr>
        <p:spPr>
          <a:xfrm>
            <a:off x="235308" y="348792"/>
            <a:ext cx="11651892"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16216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7030A0"/>
                </a:solidFill>
                <a:latin typeface="Comic Sans MS" pitchFamily="66" charset="0"/>
              </a:rPr>
              <a:t>Use of Gene Therapy</a:t>
            </a:r>
            <a:endParaRPr lang="en-GB" b="1" dirty="0">
              <a:solidFill>
                <a:srgbClr val="7030A0"/>
              </a:solidFill>
              <a:latin typeface="Comic Sans MS" pitchFamily="66" charset="0"/>
            </a:endParaRPr>
          </a:p>
        </p:txBody>
      </p:sp>
      <p:sp>
        <p:nvSpPr>
          <p:cNvPr id="6" name="Content Placeholder 3"/>
          <p:cNvSpPr>
            <a:spLocks noGrp="1"/>
          </p:cNvSpPr>
          <p:nvPr>
            <p:ph sz="half" idx="1"/>
          </p:nvPr>
        </p:nvSpPr>
        <p:spPr>
          <a:xfrm>
            <a:off x="609600" y="1600201"/>
            <a:ext cx="4915437" cy="4525963"/>
          </a:xfrm>
        </p:spPr>
        <p:txBody>
          <a:bodyPr/>
          <a:lstStyle/>
          <a:p>
            <a:pPr marL="0" indent="0" algn="ctr">
              <a:buNone/>
            </a:pPr>
            <a:r>
              <a:rPr lang="en-GB" sz="3200" dirty="0" smtClean="0">
                <a:latin typeface="Comic Sans MS" pitchFamily="66" charset="0"/>
              </a:rPr>
              <a:t>Gene therapy has had limited success so far and current research is aimed mainly at cancer treatment.</a:t>
            </a:r>
          </a:p>
          <a:p>
            <a:pPr algn="ctr"/>
            <a:endParaRPr lang="en-GB" dirty="0" smtClean="0">
              <a:latin typeface="Comic Sans MS" pitchFamily="66" charset="0"/>
            </a:endParaRPr>
          </a:p>
          <a:p>
            <a:pPr algn="ctr"/>
            <a:endParaRPr lang="en-GB" dirty="0">
              <a:latin typeface="Comic Sans MS" pitchFamily="66" charset="0"/>
            </a:endParaRPr>
          </a:p>
        </p:txBody>
      </p:sp>
      <p:pic>
        <p:nvPicPr>
          <p:cNvPr id="7" name="Content Placeholder 5" descr="gene_therapy.jpg"/>
          <p:cNvPicPr>
            <a:picLocks noChangeAspect="1"/>
          </p:cNvPicPr>
          <p:nvPr/>
        </p:nvPicPr>
        <p:blipFill>
          <a:blip r:embed="rId2" cstate="print"/>
          <a:stretch>
            <a:fillRect/>
          </a:stretch>
        </p:blipFill>
        <p:spPr>
          <a:xfrm>
            <a:off x="5807970" y="1371226"/>
            <a:ext cx="6041489" cy="4984229"/>
          </a:xfrm>
          <a:prstGeom prst="rect">
            <a:avLst/>
          </a:prstGeom>
        </p:spPr>
      </p:pic>
      <p:sp>
        <p:nvSpPr>
          <p:cNvPr id="8" name="Rectangle 7">
            <a:extLst>
              <a:ext uri="{FF2B5EF4-FFF2-40B4-BE49-F238E27FC236}">
                <a16:creationId xmlns:a16="http://schemas.microsoft.com/office/drawing/2014/main" xmlns="" id="{316DDEC4-2581-4112-A912-4D6A38C4F2AE}"/>
              </a:ext>
            </a:extLst>
          </p:cNvPr>
          <p:cNvSpPr/>
          <p:nvPr/>
        </p:nvSpPr>
        <p:spPr>
          <a:xfrm>
            <a:off x="329939" y="348792"/>
            <a:ext cx="1138983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8651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096" y="176797"/>
            <a:ext cx="10353521" cy="1325563"/>
          </a:xfrm>
        </p:spPr>
        <p:txBody>
          <a:bodyPr/>
          <a:lstStyle/>
          <a:p>
            <a:pPr algn="ctr"/>
            <a:r>
              <a:rPr lang="en-GB" b="1" dirty="0" smtClean="0">
                <a:solidFill>
                  <a:srgbClr val="7030A0"/>
                </a:solidFill>
                <a:latin typeface="Comic Sans MS" pitchFamily="66" charset="0"/>
              </a:rPr>
              <a:t>Embryo Screening and Treatment </a:t>
            </a:r>
            <a:endParaRPr lang="en-GB" b="1" dirty="0">
              <a:solidFill>
                <a:srgbClr val="7030A0"/>
              </a:solidFill>
              <a:latin typeface="Comic Sans MS" pitchFamily="66" charset="0"/>
            </a:endParaRPr>
          </a:p>
        </p:txBody>
      </p:sp>
      <p:sp>
        <p:nvSpPr>
          <p:cNvPr id="4" name="Content Placeholder 2"/>
          <p:cNvSpPr>
            <a:spLocks noGrp="1"/>
          </p:cNvSpPr>
          <p:nvPr>
            <p:ph sz="half" idx="1"/>
          </p:nvPr>
        </p:nvSpPr>
        <p:spPr>
          <a:xfrm>
            <a:off x="609600" y="1600201"/>
            <a:ext cx="4799527" cy="4525963"/>
          </a:xfrm>
        </p:spPr>
        <p:txBody>
          <a:bodyPr/>
          <a:lstStyle/>
          <a:p>
            <a:pPr marL="0" indent="0" algn="ctr">
              <a:buNone/>
            </a:pPr>
            <a:r>
              <a:rPr lang="en-GB" sz="3200" dirty="0" smtClean="0">
                <a:latin typeface="Comic Sans MS" pitchFamily="66" charset="0"/>
              </a:rPr>
              <a:t>Treatment of eggs/sperm or pre-implantation embryos to cure diseases </a:t>
            </a:r>
            <a:r>
              <a:rPr lang="en-GB" sz="3200" b="1" dirty="0" smtClean="0">
                <a:solidFill>
                  <a:srgbClr val="7030A0"/>
                </a:solidFill>
                <a:latin typeface="Comic Sans MS" pitchFamily="66" charset="0"/>
              </a:rPr>
              <a:t>before the baby grows</a:t>
            </a:r>
            <a:r>
              <a:rPr lang="en-GB" sz="3200" dirty="0" smtClean="0">
                <a:latin typeface="Comic Sans MS" pitchFamily="66" charset="0"/>
              </a:rPr>
              <a:t> is another controversial area. </a:t>
            </a:r>
          </a:p>
        </p:txBody>
      </p:sp>
      <p:pic>
        <p:nvPicPr>
          <p:cNvPr id="5" name="Content Placeholder 4" descr="pgd.jpg"/>
          <p:cNvPicPr>
            <a:picLocks noChangeAspect="1"/>
          </p:cNvPicPr>
          <p:nvPr/>
        </p:nvPicPr>
        <p:blipFill>
          <a:blip r:embed="rId2" cstate="print"/>
          <a:stretch>
            <a:fillRect/>
          </a:stretch>
        </p:blipFill>
        <p:spPr>
          <a:xfrm>
            <a:off x="5695944" y="1334935"/>
            <a:ext cx="5824800" cy="4455172"/>
          </a:xfrm>
          <a:prstGeom prst="rect">
            <a:avLst/>
          </a:prstGeom>
        </p:spPr>
      </p:pic>
      <p:sp>
        <p:nvSpPr>
          <p:cNvPr id="6" name="TextBox 5"/>
          <p:cNvSpPr txBox="1"/>
          <p:nvPr/>
        </p:nvSpPr>
        <p:spPr>
          <a:xfrm>
            <a:off x="5695944" y="5914146"/>
            <a:ext cx="5824800" cy="369332"/>
          </a:xfrm>
          <a:prstGeom prst="rect">
            <a:avLst/>
          </a:prstGeom>
          <a:noFill/>
        </p:spPr>
        <p:txBody>
          <a:bodyPr wrap="square" rtlCol="0">
            <a:spAutoFit/>
          </a:bodyPr>
          <a:lstStyle/>
          <a:p>
            <a:pPr fontAlgn="base">
              <a:spcBef>
                <a:spcPct val="0"/>
              </a:spcBef>
              <a:spcAft>
                <a:spcPct val="0"/>
              </a:spcAft>
            </a:pPr>
            <a:r>
              <a:rPr lang="en-GB" dirty="0" smtClean="0">
                <a:solidFill>
                  <a:prstClr val="black"/>
                </a:solidFill>
                <a:latin typeface="Comic Sans MS" pitchFamily="66" charset="0"/>
              </a:rPr>
              <a:t>Removal of cell from pre-implantation embryo</a:t>
            </a:r>
            <a:endParaRPr lang="en-GB" dirty="0">
              <a:solidFill>
                <a:prstClr val="black"/>
              </a:solidFill>
              <a:latin typeface="Comic Sans MS" pitchFamily="66" charset="0"/>
            </a:endParaRPr>
          </a:p>
        </p:txBody>
      </p:sp>
      <p:sp>
        <p:nvSpPr>
          <p:cNvPr id="7" name="Rectangle 6">
            <a:extLst>
              <a:ext uri="{FF2B5EF4-FFF2-40B4-BE49-F238E27FC236}">
                <a16:creationId xmlns:a16="http://schemas.microsoft.com/office/drawing/2014/main" xmlns="" id="{316DDEC4-2581-4112-A912-4D6A38C4F2AE}"/>
              </a:ext>
            </a:extLst>
          </p:cNvPr>
          <p:cNvSpPr/>
          <p:nvPr/>
        </p:nvSpPr>
        <p:spPr>
          <a:xfrm>
            <a:off x="329939" y="348792"/>
            <a:ext cx="1138983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153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884"/>
            <a:ext cx="10515600" cy="1325563"/>
          </a:xfrm>
        </p:spPr>
        <p:txBody>
          <a:bodyPr>
            <a:normAutofit/>
          </a:bodyPr>
          <a:lstStyle/>
          <a:p>
            <a:pPr algn="ctr"/>
            <a:r>
              <a:rPr lang="en-GB" sz="4000" b="1" dirty="0" smtClean="0">
                <a:solidFill>
                  <a:srgbClr val="7030A0"/>
                </a:solidFill>
                <a:latin typeface="Comic Sans MS" pitchFamily="66" charset="0"/>
              </a:rPr>
              <a:t>Why is Gene Therapy Controversial</a:t>
            </a:r>
            <a:endParaRPr lang="en-GB" sz="4000" b="1" dirty="0">
              <a:solidFill>
                <a:srgbClr val="7030A0"/>
              </a:solidFill>
              <a:latin typeface="Comic Sans MS" pitchFamily="66" charset="0"/>
            </a:endParaRPr>
          </a:p>
        </p:txBody>
      </p:sp>
      <p:sp>
        <p:nvSpPr>
          <p:cNvPr id="4" name="Rectangle 3">
            <a:extLst>
              <a:ext uri="{FF2B5EF4-FFF2-40B4-BE49-F238E27FC236}">
                <a16:creationId xmlns:a16="http://schemas.microsoft.com/office/drawing/2014/main" xmlns="" id="{316DDEC4-2581-4112-A912-4D6A38C4F2AE}"/>
              </a:ext>
            </a:extLst>
          </p:cNvPr>
          <p:cNvSpPr/>
          <p:nvPr/>
        </p:nvSpPr>
        <p:spPr>
          <a:xfrm>
            <a:off x="329939" y="348792"/>
            <a:ext cx="1118814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14404216"/>
              </p:ext>
            </p:extLst>
          </p:nvPr>
        </p:nvGraphicFramePr>
        <p:xfrm>
          <a:off x="1287888" y="1900944"/>
          <a:ext cx="9620518" cy="3505200"/>
        </p:xfrm>
        <a:graphic>
          <a:graphicData uri="http://schemas.openxmlformats.org/drawingml/2006/table">
            <a:tbl>
              <a:tblPr firstRow="1" bandRow="1">
                <a:tableStyleId>{5940675A-B579-460E-94D1-54222C63F5DA}</a:tableStyleId>
              </a:tblPr>
              <a:tblGrid>
                <a:gridCol w="4810259"/>
                <a:gridCol w="4810259"/>
              </a:tblGrid>
              <a:tr h="0">
                <a:tc>
                  <a:txBody>
                    <a:bodyPr/>
                    <a:lstStyle/>
                    <a:p>
                      <a:pPr algn="ctr"/>
                      <a:r>
                        <a:rPr lang="en-GB" sz="2000" b="1" dirty="0" smtClean="0">
                          <a:latin typeface="Comic Sans MS" pitchFamily="66" charset="0"/>
                        </a:rPr>
                        <a:t>Advantages</a:t>
                      </a:r>
                      <a:endParaRPr lang="en-GB" sz="2000" b="1" dirty="0">
                        <a:latin typeface="Comic Sans MS" pitchFamily="66" charset="0"/>
                      </a:endParaRPr>
                    </a:p>
                  </a:txBody>
                  <a:tcPr/>
                </a:tc>
                <a:tc>
                  <a:txBody>
                    <a:bodyPr/>
                    <a:lstStyle/>
                    <a:p>
                      <a:pPr algn="ctr"/>
                      <a:r>
                        <a:rPr lang="en-GB" sz="2000" b="1" dirty="0" smtClean="0">
                          <a:latin typeface="Comic Sans MS" pitchFamily="66" charset="0"/>
                        </a:rPr>
                        <a:t>Disadvantages</a:t>
                      </a:r>
                      <a:endParaRPr lang="en-GB" sz="2000" b="1" dirty="0">
                        <a:latin typeface="Comic Sans MS" pitchFamily="66" charset="0"/>
                      </a:endParaRPr>
                    </a:p>
                  </a:txBody>
                  <a:tcPr/>
                </a:tc>
              </a:tr>
              <a:tr h="0">
                <a:tc>
                  <a:txBody>
                    <a:bodyPr/>
                    <a:lstStyle/>
                    <a:p>
                      <a:pPr algn="ctr"/>
                      <a:r>
                        <a:rPr lang="en-GB" sz="2000" b="0" dirty="0" smtClean="0">
                          <a:latin typeface="Comic Sans MS" pitchFamily="66" charset="0"/>
                        </a:rPr>
                        <a:t>Can be used to “silence” a disease before</a:t>
                      </a:r>
                      <a:r>
                        <a:rPr lang="en-GB" sz="2000" b="0" baseline="0" dirty="0" smtClean="0">
                          <a:latin typeface="Comic Sans MS" pitchFamily="66" charset="0"/>
                        </a:rPr>
                        <a:t> it’s onset e.g. HIV and AIDS</a:t>
                      </a:r>
                      <a:endParaRPr lang="en-GB" sz="2000" b="0" dirty="0">
                        <a:latin typeface="Comic Sans MS" pitchFamily="66" charset="0"/>
                      </a:endParaRPr>
                    </a:p>
                  </a:txBody>
                  <a:tcPr/>
                </a:tc>
                <a:tc>
                  <a:txBody>
                    <a:bodyPr/>
                    <a:lstStyle/>
                    <a:p>
                      <a:pPr algn="ctr"/>
                      <a:r>
                        <a:rPr lang="en-GB" sz="2000" b="0" dirty="0" smtClean="0">
                          <a:latin typeface="Comic Sans MS" pitchFamily="66" charset="0"/>
                        </a:rPr>
                        <a:t>Short lived so you need repeated therapy</a:t>
                      </a:r>
                      <a:endParaRPr lang="en-GB" sz="2000" b="0" dirty="0">
                        <a:latin typeface="Comic Sans MS" pitchFamily="66" charset="0"/>
                      </a:endParaRPr>
                    </a:p>
                  </a:txBody>
                  <a:tcPr/>
                </a:tc>
              </a:tr>
              <a:tr h="0">
                <a:tc>
                  <a:txBody>
                    <a:bodyPr/>
                    <a:lstStyle/>
                    <a:p>
                      <a:pPr algn="ctr"/>
                      <a:r>
                        <a:rPr lang="en-GB" sz="2000" b="0" dirty="0" smtClean="0">
                          <a:latin typeface="Comic Sans MS" pitchFamily="66" charset="0"/>
                        </a:rPr>
                        <a:t>Potential to stop</a:t>
                      </a:r>
                      <a:r>
                        <a:rPr lang="en-GB" sz="2000" b="0" baseline="0" dirty="0" smtClean="0">
                          <a:latin typeface="Comic Sans MS" pitchFamily="66" charset="0"/>
                        </a:rPr>
                        <a:t> and prevent hereditary diseases</a:t>
                      </a:r>
                      <a:endParaRPr lang="en-GB" sz="2000" b="0" dirty="0">
                        <a:latin typeface="Comic Sans MS" pitchFamily="66" charset="0"/>
                      </a:endParaRPr>
                    </a:p>
                  </a:txBody>
                  <a:tcPr/>
                </a:tc>
                <a:tc>
                  <a:txBody>
                    <a:bodyPr/>
                    <a:lstStyle/>
                    <a:p>
                      <a:pPr algn="ctr"/>
                      <a:r>
                        <a:rPr lang="en-GB" sz="2000" b="0" dirty="0" smtClean="0">
                          <a:latin typeface="Comic Sans MS" pitchFamily="66" charset="0"/>
                        </a:rPr>
                        <a:t>Viral</a:t>
                      </a:r>
                      <a:r>
                        <a:rPr lang="en-GB" sz="2000" b="0" baseline="0" dirty="0" smtClean="0">
                          <a:latin typeface="Comic Sans MS" pitchFamily="66" charset="0"/>
                        </a:rPr>
                        <a:t> vectors might trigger an extreme immune response</a:t>
                      </a:r>
                      <a:endParaRPr lang="en-GB" sz="2000" b="0" dirty="0">
                        <a:latin typeface="Comic Sans MS" pitchFamily="66" charset="0"/>
                      </a:endParaRPr>
                    </a:p>
                  </a:txBody>
                  <a:tcPr/>
                </a:tc>
              </a:tr>
              <a:tr h="0">
                <a:tc>
                  <a:txBody>
                    <a:bodyPr/>
                    <a:lstStyle/>
                    <a:p>
                      <a:pPr algn="ctr"/>
                      <a:r>
                        <a:rPr lang="en-GB" sz="2000" b="0" dirty="0" smtClean="0">
                          <a:latin typeface="Comic Sans MS" pitchFamily="66" charset="0"/>
                        </a:rPr>
                        <a:t>Achieving pharmacological effects e.g. making cancer cells susceptible to anticancer</a:t>
                      </a:r>
                      <a:r>
                        <a:rPr lang="en-GB" sz="2000" b="0" baseline="0" dirty="0" smtClean="0">
                          <a:latin typeface="Comic Sans MS" pitchFamily="66" charset="0"/>
                        </a:rPr>
                        <a:t> drugs</a:t>
                      </a:r>
                      <a:endParaRPr lang="en-GB" sz="2000" b="0" dirty="0">
                        <a:latin typeface="Comic Sans MS" pitchFamily="66" charset="0"/>
                      </a:endParaRPr>
                    </a:p>
                  </a:txBody>
                  <a:tcPr/>
                </a:tc>
                <a:tc>
                  <a:txBody>
                    <a:bodyPr/>
                    <a:lstStyle/>
                    <a:p>
                      <a:pPr algn="ctr"/>
                      <a:r>
                        <a:rPr lang="en-GB" sz="2000" b="0" dirty="0" smtClean="0">
                          <a:latin typeface="Comic Sans MS" pitchFamily="66" charset="0"/>
                        </a:rPr>
                        <a:t>Virus could target</a:t>
                      </a:r>
                      <a:r>
                        <a:rPr lang="en-GB" sz="2000" b="0" baseline="0" dirty="0" smtClean="0">
                          <a:latin typeface="Comic Sans MS" pitchFamily="66" charset="0"/>
                        </a:rPr>
                        <a:t> the wrong cell </a:t>
                      </a:r>
                      <a:r>
                        <a:rPr lang="en-GB" sz="2000" b="0" baseline="0" dirty="0" smtClean="0">
                          <a:latin typeface="Comic Sans MS" pitchFamily="66" charset="0"/>
                          <a:sym typeface="Wingdings" pitchFamily="2" charset="2"/>
                        </a:rPr>
                        <a:t> new disease</a:t>
                      </a:r>
                      <a:endParaRPr lang="en-GB" sz="2000" b="0" dirty="0">
                        <a:latin typeface="Comic Sans MS" pitchFamily="66" charset="0"/>
                      </a:endParaRPr>
                    </a:p>
                  </a:txBody>
                  <a:tcPr/>
                </a:tc>
              </a:tr>
              <a:tr h="0">
                <a:tc>
                  <a:txBody>
                    <a:bodyPr/>
                    <a:lstStyle/>
                    <a:p>
                      <a:pPr algn="ctr"/>
                      <a:r>
                        <a:rPr lang="en-GB" sz="2000" b="0" dirty="0" smtClean="0">
                          <a:latin typeface="Comic Sans MS" pitchFamily="66" charset="0"/>
                        </a:rPr>
                        <a:t>Last chance therapy </a:t>
                      </a:r>
                      <a:endParaRPr lang="en-GB" sz="2000" b="0" dirty="0">
                        <a:latin typeface="Comic Sans MS" pitchFamily="66" charset="0"/>
                      </a:endParaRPr>
                    </a:p>
                  </a:txBody>
                  <a:tcPr/>
                </a:tc>
                <a:tc>
                  <a:txBody>
                    <a:bodyPr/>
                    <a:lstStyle/>
                    <a:p>
                      <a:pPr algn="ctr"/>
                      <a:r>
                        <a:rPr lang="en-GB" sz="2000" b="0" dirty="0" smtClean="0">
                          <a:latin typeface="Comic Sans MS" pitchFamily="66" charset="0"/>
                        </a:rPr>
                        <a:t>Difficult to effectively</a:t>
                      </a:r>
                      <a:r>
                        <a:rPr lang="en-GB" sz="2000" b="0" baseline="0" dirty="0" smtClean="0">
                          <a:latin typeface="Comic Sans MS" pitchFamily="66" charset="0"/>
                        </a:rPr>
                        <a:t> treat </a:t>
                      </a:r>
                      <a:r>
                        <a:rPr lang="en-GB" sz="2000" b="0" baseline="0" dirty="0" err="1" smtClean="0">
                          <a:latin typeface="Comic Sans MS" pitchFamily="66" charset="0"/>
                        </a:rPr>
                        <a:t>multigenic</a:t>
                      </a:r>
                      <a:r>
                        <a:rPr lang="en-GB" sz="2000" b="0" baseline="0" dirty="0" smtClean="0">
                          <a:latin typeface="Comic Sans MS" pitchFamily="66" charset="0"/>
                        </a:rPr>
                        <a:t> disorders e.g. diabetes</a:t>
                      </a:r>
                      <a:endParaRPr lang="en-GB" sz="2000" b="0" dirty="0">
                        <a:latin typeface="Comic Sans MS" pitchFamily="66" charset="0"/>
                      </a:endParaRPr>
                    </a:p>
                  </a:txBody>
                  <a:tcPr/>
                </a:tc>
              </a:tr>
            </a:tbl>
          </a:graphicData>
        </a:graphic>
      </p:graphicFrame>
    </p:spTree>
    <p:extLst>
      <p:ext uri="{BB962C8B-B14F-4D97-AF65-F5344CB8AC3E}">
        <p14:creationId xmlns:p14="http://schemas.microsoft.com/office/powerpoint/2010/main" val="3637155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rgbClr val="7030A0"/>
                </a:solidFill>
                <a:latin typeface="Comic Sans MS" pitchFamily="66" charset="0"/>
              </a:rPr>
              <a:t>What is Pharming?</a:t>
            </a:r>
            <a:endParaRPr lang="en-GB" sz="4000" b="1" dirty="0">
              <a:solidFill>
                <a:srgbClr val="7030A0"/>
              </a:solidFill>
              <a:latin typeface="Comic Sans MS" pitchFamily="66" charset="0"/>
            </a:endParaRPr>
          </a:p>
        </p:txBody>
      </p:sp>
      <p:sp>
        <p:nvSpPr>
          <p:cNvPr id="4" name="Rectangle 3">
            <a:extLst>
              <a:ext uri="{FF2B5EF4-FFF2-40B4-BE49-F238E27FC236}">
                <a16:creationId xmlns:a16="http://schemas.microsoft.com/office/drawing/2014/main" xmlns="" id="{316DDEC4-2581-4112-A912-4D6A38C4F2AE}"/>
              </a:ext>
            </a:extLst>
          </p:cNvPr>
          <p:cNvSpPr/>
          <p:nvPr/>
        </p:nvSpPr>
        <p:spPr>
          <a:xfrm>
            <a:off x="329939" y="348792"/>
            <a:ext cx="1118814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2"/>
          <p:cNvSpPr>
            <a:spLocks noGrp="1"/>
          </p:cNvSpPr>
          <p:nvPr>
            <p:ph idx="1"/>
          </p:nvPr>
        </p:nvSpPr>
        <p:spPr>
          <a:xfrm>
            <a:off x="609600" y="1600201"/>
            <a:ext cx="5765442" cy="4525963"/>
          </a:xfrm>
          <a:prstGeom prst="rect">
            <a:avLst/>
          </a:prstGeom>
        </p:spPr>
        <p:txBody>
          <a:bodyPr>
            <a:normAutofit fontScale="92500"/>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err="1" smtClean="0">
                <a:ln>
                  <a:noFill/>
                </a:ln>
                <a:solidFill>
                  <a:srgbClr val="7030A0"/>
                </a:solidFill>
                <a:effectLst/>
                <a:uLnTx/>
                <a:uFillTx/>
                <a:latin typeface="Comic Sans MS" pitchFamily="66" charset="0"/>
              </a:rPr>
              <a:t>Pharming</a:t>
            </a:r>
            <a:r>
              <a:rPr kumimoji="0" lang="en-GB" sz="2800" b="0" i="0" u="none" strike="noStrike" kern="0" cap="none" spc="0" normalizeH="0" baseline="0" noProof="0" dirty="0" smtClean="0">
                <a:ln>
                  <a:noFill/>
                </a:ln>
                <a:solidFill>
                  <a:sysClr val="windowText" lastClr="000000"/>
                </a:solidFill>
                <a:effectLst/>
                <a:uLnTx/>
                <a:uFillTx/>
                <a:latin typeface="Comic Sans MS" pitchFamily="66" charset="0"/>
              </a:rPr>
              <a:t> is a new development where animals or plants are genetically engineered to produce proteins with medical uses.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sysClr val="windowText" lastClr="000000"/>
                </a:solidFill>
                <a:effectLst/>
                <a:uLnTx/>
                <a:uFillTx/>
                <a:latin typeface="Comic Sans MS" pitchFamily="66" charset="0"/>
              </a:rPr>
              <a:t>The protein can be delivered to the body by eating the plant or by purifying the protein from milk.</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sysClr val="windowText" lastClr="000000"/>
                </a:solidFill>
                <a:effectLst/>
                <a:uLnTx/>
                <a:uFillTx/>
                <a:latin typeface="Comic Sans MS" pitchFamily="66" charset="0"/>
              </a:rPr>
              <a:t>This process could potentially be cheaper than growing conventional genetically engineered microbes by about 70%.</a:t>
            </a:r>
          </a:p>
        </p:txBody>
      </p:sp>
      <p:pic>
        <p:nvPicPr>
          <p:cNvPr id="1026" name="Picture 2" descr="Image result for genetic phar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437" y="2400300"/>
            <a:ext cx="4381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77042" y="5858745"/>
            <a:ext cx="4918141" cy="369332"/>
          </a:xfrm>
          <a:prstGeom prst="rect">
            <a:avLst/>
          </a:prstGeom>
        </p:spPr>
        <p:txBody>
          <a:bodyPr wrap="none">
            <a:spAutoFit/>
          </a:bodyPr>
          <a:lstStyle/>
          <a:p>
            <a:r>
              <a:rPr lang="en-GB" dirty="0">
                <a:hlinkClick r:id="rId3"/>
              </a:rPr>
              <a:t>https://www.youtube.com/watch?v=B0zT9CN3-50</a:t>
            </a:r>
            <a:endParaRPr lang="en-GB" dirty="0"/>
          </a:p>
        </p:txBody>
      </p:sp>
    </p:spTree>
    <p:extLst>
      <p:ext uri="{BB962C8B-B14F-4D97-AF65-F5344CB8AC3E}">
        <p14:creationId xmlns:p14="http://schemas.microsoft.com/office/powerpoint/2010/main" val="147504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7030A0"/>
                </a:solidFill>
                <a:latin typeface="Comic Sans MS" pitchFamily="66" charset="0"/>
              </a:rPr>
              <a:t>Uses of Pharming</a:t>
            </a:r>
            <a:endParaRPr lang="en-GB" b="1" dirty="0">
              <a:solidFill>
                <a:srgbClr val="7030A0"/>
              </a:solidFill>
              <a:latin typeface="Comic Sans MS" pitchFamily="66" charset="0"/>
            </a:endParaRPr>
          </a:p>
        </p:txBody>
      </p:sp>
      <p:sp>
        <p:nvSpPr>
          <p:cNvPr id="5" name="Rectangle 4">
            <a:extLst>
              <a:ext uri="{FF2B5EF4-FFF2-40B4-BE49-F238E27FC236}">
                <a16:creationId xmlns:a16="http://schemas.microsoft.com/office/drawing/2014/main" xmlns="" id="{316DDEC4-2581-4112-A912-4D6A38C4F2AE}"/>
              </a:ext>
            </a:extLst>
          </p:cNvPr>
          <p:cNvSpPr/>
          <p:nvPr/>
        </p:nvSpPr>
        <p:spPr>
          <a:xfrm>
            <a:off x="329939" y="348792"/>
            <a:ext cx="1118814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528621" y="1930260"/>
            <a:ext cx="3523722" cy="523220"/>
          </a:xfrm>
          <a:prstGeom prst="rect">
            <a:avLst/>
          </a:prstGeom>
        </p:spPr>
        <p:txBody>
          <a:bodyPr wrap="none">
            <a:spAutoFit/>
          </a:bodyPr>
          <a:lstStyle/>
          <a:p>
            <a:pPr marL="0" lvl="1">
              <a:defRPr/>
            </a:pPr>
            <a:r>
              <a:rPr lang="en-GB" sz="2800" kern="0" dirty="0">
                <a:solidFill>
                  <a:sysClr val="windowText" lastClr="000000"/>
                </a:solidFill>
                <a:latin typeface="Comic Sans MS" pitchFamily="66" charset="0"/>
              </a:rPr>
              <a:t>Insulin for diabetes</a:t>
            </a:r>
          </a:p>
        </p:txBody>
      </p:sp>
      <p:sp>
        <p:nvSpPr>
          <p:cNvPr id="6" name="Rectangle 5"/>
          <p:cNvSpPr/>
          <p:nvPr/>
        </p:nvSpPr>
        <p:spPr>
          <a:xfrm>
            <a:off x="5229410" y="1930260"/>
            <a:ext cx="6096000" cy="954107"/>
          </a:xfrm>
          <a:prstGeom prst="rect">
            <a:avLst/>
          </a:prstGeom>
        </p:spPr>
        <p:txBody>
          <a:bodyPr>
            <a:spAutoFit/>
          </a:bodyPr>
          <a:lstStyle/>
          <a:p>
            <a:pPr marL="0" lvl="1">
              <a:defRPr/>
            </a:pPr>
            <a:r>
              <a:rPr lang="en-GB" sz="2800" kern="0" dirty="0">
                <a:solidFill>
                  <a:sysClr val="windowText" lastClr="000000"/>
                </a:solidFill>
                <a:latin typeface="Comic Sans MS" pitchFamily="66" charset="0"/>
              </a:rPr>
              <a:t>Various vaccines for hepatitis, cholera, flu etc.</a:t>
            </a:r>
          </a:p>
        </p:txBody>
      </p:sp>
      <p:sp>
        <p:nvSpPr>
          <p:cNvPr id="7" name="Rectangle 6"/>
          <p:cNvSpPr/>
          <p:nvPr/>
        </p:nvSpPr>
        <p:spPr>
          <a:xfrm>
            <a:off x="622454" y="3421097"/>
            <a:ext cx="6096000" cy="954107"/>
          </a:xfrm>
          <a:prstGeom prst="rect">
            <a:avLst/>
          </a:prstGeom>
        </p:spPr>
        <p:txBody>
          <a:bodyPr>
            <a:spAutoFit/>
          </a:bodyPr>
          <a:lstStyle/>
          <a:p>
            <a:pPr marL="0" lvl="1">
              <a:defRPr/>
            </a:pPr>
            <a:r>
              <a:rPr lang="en-GB" sz="2800" kern="0" dirty="0">
                <a:solidFill>
                  <a:sysClr val="windowText" lastClr="000000"/>
                </a:solidFill>
                <a:latin typeface="Comic Sans MS" pitchFamily="66" charset="0"/>
              </a:rPr>
              <a:t>Anti-clotting agents for heart attacks</a:t>
            </a:r>
          </a:p>
        </p:txBody>
      </p:sp>
      <p:sp>
        <p:nvSpPr>
          <p:cNvPr id="8" name="Rectangle 7"/>
          <p:cNvSpPr/>
          <p:nvPr/>
        </p:nvSpPr>
        <p:spPr>
          <a:xfrm>
            <a:off x="4975513" y="4748929"/>
            <a:ext cx="6096000" cy="954107"/>
          </a:xfrm>
          <a:prstGeom prst="rect">
            <a:avLst/>
          </a:prstGeom>
        </p:spPr>
        <p:txBody>
          <a:bodyPr>
            <a:spAutoFit/>
          </a:bodyPr>
          <a:lstStyle/>
          <a:p>
            <a:pPr marL="0" lvl="1">
              <a:defRPr/>
            </a:pPr>
            <a:r>
              <a:rPr lang="el-GR" sz="2800" kern="0" dirty="0">
                <a:solidFill>
                  <a:sysClr val="windowText" lastClr="000000"/>
                </a:solidFill>
                <a:latin typeface="Comic Sans MS" pitchFamily="66" charset="0"/>
              </a:rPr>
              <a:t>β</a:t>
            </a:r>
            <a:r>
              <a:rPr lang="en-GB" sz="2800" kern="0" dirty="0">
                <a:solidFill>
                  <a:sysClr val="windowText" lastClr="000000"/>
                </a:solidFill>
                <a:latin typeface="Comic Sans MS" pitchFamily="66" charset="0"/>
              </a:rPr>
              <a:t> - Carotene enhanced rice to treat night blindness (Golden rice)</a:t>
            </a:r>
          </a:p>
        </p:txBody>
      </p:sp>
    </p:spTree>
    <p:extLst>
      <p:ext uri="{BB962C8B-B14F-4D97-AF65-F5344CB8AC3E}">
        <p14:creationId xmlns:p14="http://schemas.microsoft.com/office/powerpoint/2010/main" val="169110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rgbClr val="7030A0"/>
                </a:solidFill>
                <a:latin typeface="Comic Sans MS" pitchFamily="66" charset="0"/>
              </a:rPr>
              <a:t>Why is Pharming Controversial?</a:t>
            </a:r>
            <a:endParaRPr lang="en-GB" sz="4000" b="1" dirty="0">
              <a:solidFill>
                <a:srgbClr val="7030A0"/>
              </a:solidFill>
              <a:latin typeface="Comic Sans MS" pitchFamily="66" charset="0"/>
            </a:endParaRPr>
          </a:p>
        </p:txBody>
      </p:sp>
      <p:sp>
        <p:nvSpPr>
          <p:cNvPr id="4" name="Rectangle 3">
            <a:extLst>
              <a:ext uri="{FF2B5EF4-FFF2-40B4-BE49-F238E27FC236}">
                <a16:creationId xmlns:a16="http://schemas.microsoft.com/office/drawing/2014/main" xmlns="" id="{316DDEC4-2581-4112-A912-4D6A38C4F2AE}"/>
              </a:ext>
            </a:extLst>
          </p:cNvPr>
          <p:cNvSpPr/>
          <p:nvPr/>
        </p:nvSpPr>
        <p:spPr>
          <a:xfrm>
            <a:off x="329939" y="348792"/>
            <a:ext cx="1118814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870974250"/>
              </p:ext>
            </p:extLst>
          </p:nvPr>
        </p:nvGraphicFramePr>
        <p:xfrm>
          <a:off x="618185" y="1465016"/>
          <a:ext cx="10457646" cy="4724400"/>
        </p:xfrm>
        <a:graphic>
          <a:graphicData uri="http://schemas.openxmlformats.org/drawingml/2006/table">
            <a:tbl>
              <a:tblPr firstRow="1" bandRow="1">
                <a:tableStyleId>{5940675A-B579-460E-94D1-54222C63F5DA}</a:tableStyleId>
              </a:tblPr>
              <a:tblGrid>
                <a:gridCol w="4958367"/>
                <a:gridCol w="5499279"/>
              </a:tblGrid>
              <a:tr h="0">
                <a:tc>
                  <a:txBody>
                    <a:bodyPr/>
                    <a:lstStyle/>
                    <a:p>
                      <a:pPr algn="ctr"/>
                      <a:r>
                        <a:rPr lang="en-GB" sz="2000" b="1" dirty="0" smtClean="0">
                          <a:latin typeface="Comic Sans MS" pitchFamily="66" charset="0"/>
                        </a:rPr>
                        <a:t>Advantages</a:t>
                      </a:r>
                      <a:endParaRPr lang="en-GB" sz="2000" b="1" dirty="0">
                        <a:latin typeface="Comic Sans MS" pitchFamily="66" charset="0"/>
                      </a:endParaRPr>
                    </a:p>
                  </a:txBody>
                  <a:tcPr/>
                </a:tc>
                <a:tc>
                  <a:txBody>
                    <a:bodyPr/>
                    <a:lstStyle/>
                    <a:p>
                      <a:pPr algn="ctr"/>
                      <a:r>
                        <a:rPr lang="en-GB" sz="2000" b="1" dirty="0" smtClean="0">
                          <a:latin typeface="Comic Sans MS" pitchFamily="66" charset="0"/>
                        </a:rPr>
                        <a:t>Disadvantages</a:t>
                      </a:r>
                      <a:endParaRPr lang="en-GB" sz="2000" b="1" dirty="0">
                        <a:latin typeface="Comic Sans MS" pitchFamily="66" charset="0"/>
                      </a:endParaRPr>
                    </a:p>
                  </a:txBody>
                  <a:tcPr/>
                </a:tc>
              </a:tr>
              <a:tr h="0">
                <a:tc>
                  <a:txBody>
                    <a:bodyPr/>
                    <a:lstStyle/>
                    <a:p>
                      <a:pPr algn="ctr"/>
                      <a:r>
                        <a:rPr lang="en-GB" sz="2000" b="0" dirty="0" smtClean="0">
                          <a:latin typeface="Comic Sans MS" pitchFamily="66" charset="0"/>
                        </a:rPr>
                        <a:t>Plants producing the edible vaccines could be grown in the third world countries</a:t>
                      </a:r>
                      <a:endParaRPr lang="en-GB" sz="2000" b="0" dirty="0">
                        <a:latin typeface="Comic Sans MS" pitchFamily="66" charset="0"/>
                      </a:endParaRPr>
                    </a:p>
                  </a:txBody>
                  <a:tcPr/>
                </a:tc>
                <a:tc>
                  <a:txBody>
                    <a:bodyPr/>
                    <a:lstStyle/>
                    <a:p>
                      <a:pPr algn="ctr"/>
                      <a:r>
                        <a:rPr lang="en-GB" sz="2000" b="0" dirty="0" smtClean="0">
                          <a:latin typeface="Comic Sans MS" pitchFamily="66" charset="0"/>
                        </a:rPr>
                        <a:t>Plants are living organisms that change,</a:t>
                      </a:r>
                      <a:r>
                        <a:rPr lang="en-GB" sz="2000" b="0" baseline="0" dirty="0" smtClean="0">
                          <a:latin typeface="Comic Sans MS" pitchFamily="66" charset="0"/>
                        </a:rPr>
                        <a:t> so the vaccine production might not be guaranteed.</a:t>
                      </a:r>
                      <a:endParaRPr lang="en-GB" sz="2000" b="0" dirty="0">
                        <a:latin typeface="Comic Sans MS" pitchFamily="66" charset="0"/>
                      </a:endParaRPr>
                    </a:p>
                  </a:txBody>
                  <a:tcPr/>
                </a:tc>
              </a:tr>
              <a:tr h="0">
                <a:tc>
                  <a:txBody>
                    <a:bodyPr/>
                    <a:lstStyle/>
                    <a:p>
                      <a:pPr algn="ctr"/>
                      <a:r>
                        <a:rPr lang="en-GB" sz="2000" b="0" dirty="0" smtClean="0">
                          <a:latin typeface="Comic Sans MS" pitchFamily="66" charset="0"/>
                        </a:rPr>
                        <a:t>Plants</a:t>
                      </a:r>
                      <a:r>
                        <a:rPr lang="en-GB" sz="2000" b="0" baseline="0" dirty="0" smtClean="0">
                          <a:latin typeface="Comic Sans MS" pitchFamily="66" charset="0"/>
                        </a:rPr>
                        <a:t> are regularly used in pharmaceuticals, and there exist established purification protocols</a:t>
                      </a:r>
                      <a:endParaRPr lang="en-GB" sz="2000" b="0" dirty="0">
                        <a:latin typeface="Comic Sans MS" pitchFamily="66" charset="0"/>
                      </a:endParaRPr>
                    </a:p>
                  </a:txBody>
                  <a:tcPr/>
                </a:tc>
                <a:tc>
                  <a:txBody>
                    <a:bodyPr/>
                    <a:lstStyle/>
                    <a:p>
                      <a:pPr algn="ctr"/>
                      <a:r>
                        <a:rPr lang="en-GB" sz="2000" b="0" dirty="0" smtClean="0">
                          <a:latin typeface="Comic Sans MS" pitchFamily="66" charset="0"/>
                        </a:rPr>
                        <a:t>The edible vaccines could be mistaken for regular fruits and consumed in larger amounts than might be safe</a:t>
                      </a:r>
                      <a:endParaRPr lang="en-GB" sz="2000" b="0" dirty="0">
                        <a:latin typeface="Comic Sans MS" pitchFamily="66" charset="0"/>
                      </a:endParaRPr>
                    </a:p>
                  </a:txBody>
                  <a:tcPr/>
                </a:tc>
              </a:tr>
              <a:tr h="0">
                <a:tc>
                  <a:txBody>
                    <a:bodyPr/>
                    <a:lstStyle/>
                    <a:p>
                      <a:pPr algn="ctr"/>
                      <a:r>
                        <a:rPr lang="en-GB" sz="2000" b="0" dirty="0" smtClean="0">
                          <a:latin typeface="Comic Sans MS" pitchFamily="66" charset="0"/>
                        </a:rPr>
                        <a:t>Growing plants is</a:t>
                      </a:r>
                      <a:r>
                        <a:rPr lang="en-GB" sz="2000" b="0" baseline="0" dirty="0" smtClean="0">
                          <a:latin typeface="Comic Sans MS" pitchFamily="66" charset="0"/>
                        </a:rPr>
                        <a:t> much cheaper than producing vaccines</a:t>
                      </a:r>
                      <a:endParaRPr lang="en-GB" sz="2000" b="0" dirty="0">
                        <a:latin typeface="Comic Sans MS" pitchFamily="66" charset="0"/>
                      </a:endParaRPr>
                    </a:p>
                  </a:txBody>
                  <a:tcPr/>
                </a:tc>
                <a:tc>
                  <a:txBody>
                    <a:bodyPr/>
                    <a:lstStyle/>
                    <a:p>
                      <a:pPr algn="ctr"/>
                      <a:r>
                        <a:rPr lang="en-GB" sz="2000" b="0" dirty="0" smtClean="0">
                          <a:latin typeface="Comic Sans MS" pitchFamily="66" charset="0"/>
                        </a:rPr>
                        <a:t>The dosage</a:t>
                      </a:r>
                      <a:r>
                        <a:rPr lang="en-GB" sz="2000" b="0" baseline="0" dirty="0" smtClean="0">
                          <a:latin typeface="Comic Sans MS" pitchFamily="66" charset="0"/>
                        </a:rPr>
                        <a:t> of the vaccines might be variable. For example, different sized bananas will contain different amounts of vaccine.</a:t>
                      </a:r>
                      <a:endParaRPr lang="en-GB" sz="2000" b="0" dirty="0">
                        <a:latin typeface="Comic Sans MS" pitchFamily="66" charset="0"/>
                      </a:endParaRPr>
                    </a:p>
                  </a:txBody>
                  <a:tcPr/>
                </a:tc>
              </a:tr>
              <a:tr h="0">
                <a:tc>
                  <a:txBody>
                    <a:bodyPr/>
                    <a:lstStyle/>
                    <a:p>
                      <a:pPr algn="ctr"/>
                      <a:r>
                        <a:rPr lang="en-GB" sz="2000" b="0" dirty="0" smtClean="0">
                          <a:latin typeface="Comic Sans MS" pitchFamily="66" charset="0"/>
                        </a:rPr>
                        <a:t>Plants can not host most human pathogens, so</a:t>
                      </a:r>
                      <a:r>
                        <a:rPr lang="en-GB" sz="2000" b="0" baseline="0" dirty="0" smtClean="0">
                          <a:latin typeface="Comic Sans MS" pitchFamily="66" charset="0"/>
                        </a:rPr>
                        <a:t> the vaccines will not pose a danger to humans</a:t>
                      </a:r>
                      <a:endParaRPr lang="en-GB" sz="2000" b="0" dirty="0">
                        <a:latin typeface="Comic Sans MS" pitchFamily="66" charset="0"/>
                      </a:endParaRPr>
                    </a:p>
                  </a:txBody>
                  <a:tcPr/>
                </a:tc>
                <a:tc>
                  <a:txBody>
                    <a:bodyPr/>
                    <a:lstStyle/>
                    <a:p>
                      <a:pPr algn="ctr"/>
                      <a:r>
                        <a:rPr lang="en-GB" sz="2000" b="0" dirty="0" smtClean="0">
                          <a:latin typeface="Comic Sans MS" pitchFamily="66" charset="0"/>
                        </a:rPr>
                        <a:t>If the vaccines were</a:t>
                      </a:r>
                      <a:r>
                        <a:rPr lang="en-GB" sz="2000" b="0" baseline="0" dirty="0" smtClean="0">
                          <a:latin typeface="Comic Sans MS" pitchFamily="66" charset="0"/>
                        </a:rPr>
                        <a:t> grown in fields or on trees, security would become a big issue.</a:t>
                      </a:r>
                      <a:endParaRPr lang="en-GB" sz="2000" b="0" dirty="0">
                        <a:latin typeface="Comic Sans MS" pitchFamily="66" charset="0"/>
                      </a:endParaRPr>
                    </a:p>
                  </a:txBody>
                  <a:tcPr/>
                </a:tc>
              </a:tr>
            </a:tbl>
          </a:graphicData>
        </a:graphic>
      </p:graphicFrame>
    </p:spTree>
    <p:extLst>
      <p:ext uri="{BB962C8B-B14F-4D97-AF65-F5344CB8AC3E}">
        <p14:creationId xmlns:p14="http://schemas.microsoft.com/office/powerpoint/2010/main" val="2112673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rgbClr val="7030A0"/>
                </a:solidFill>
                <a:latin typeface="Comic Sans MS" pitchFamily="66" charset="0"/>
              </a:rPr>
              <a:t>What are Transgenic Animals and Plants? </a:t>
            </a:r>
            <a:endParaRPr lang="en-GB" sz="4000" b="1" dirty="0">
              <a:solidFill>
                <a:srgbClr val="7030A0"/>
              </a:solidFill>
              <a:latin typeface="Comic Sans MS" pitchFamily="66" charset="0"/>
            </a:endParaRPr>
          </a:p>
        </p:txBody>
      </p:sp>
      <p:sp>
        <p:nvSpPr>
          <p:cNvPr id="4" name="Rectangle 3">
            <a:extLst>
              <a:ext uri="{FF2B5EF4-FFF2-40B4-BE49-F238E27FC236}">
                <a16:creationId xmlns:a16="http://schemas.microsoft.com/office/drawing/2014/main" xmlns="" id="{316DDEC4-2581-4112-A912-4D6A38C4F2AE}"/>
              </a:ext>
            </a:extLst>
          </p:cNvPr>
          <p:cNvSpPr/>
          <p:nvPr/>
        </p:nvSpPr>
        <p:spPr>
          <a:xfrm>
            <a:off x="329939" y="348792"/>
            <a:ext cx="1118814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p:cNvSpPr>
            <a:spLocks noGrp="1"/>
          </p:cNvSpPr>
          <p:nvPr>
            <p:ph idx="1"/>
          </p:nvPr>
        </p:nvSpPr>
        <p:spPr>
          <a:xfrm>
            <a:off x="609600" y="1600201"/>
            <a:ext cx="5971504" cy="4525963"/>
          </a:xfrm>
        </p:spPr>
        <p:txBody>
          <a:bodyPr/>
          <a:lstStyle/>
          <a:p>
            <a:pPr marL="0" indent="0" algn="ctr">
              <a:buNone/>
            </a:pPr>
            <a:r>
              <a:rPr lang="en-GB" sz="2800" dirty="0" err="1" smtClean="0">
                <a:latin typeface="Comic Sans MS" pitchFamily="66" charset="0"/>
              </a:rPr>
              <a:t>GMOs</a:t>
            </a:r>
            <a:r>
              <a:rPr lang="en-GB" sz="2800" dirty="0" smtClean="0">
                <a:latin typeface="Comic Sans MS" pitchFamily="66" charset="0"/>
              </a:rPr>
              <a:t>, also called </a:t>
            </a:r>
            <a:r>
              <a:rPr lang="en-GB" sz="2800" b="1" dirty="0" smtClean="0">
                <a:solidFill>
                  <a:srgbClr val="7030A0"/>
                </a:solidFill>
                <a:latin typeface="Comic Sans MS" pitchFamily="66" charset="0"/>
              </a:rPr>
              <a:t>transgenic animals and plants</a:t>
            </a:r>
            <a:r>
              <a:rPr lang="en-GB" sz="2800" dirty="0" smtClean="0">
                <a:solidFill>
                  <a:srgbClr val="7030A0"/>
                </a:solidFill>
                <a:latin typeface="Comic Sans MS" pitchFamily="66" charset="0"/>
              </a:rPr>
              <a:t>, </a:t>
            </a:r>
            <a:r>
              <a:rPr lang="en-GB" sz="2800" dirty="0" smtClean="0">
                <a:latin typeface="Comic Sans MS" pitchFamily="66" charset="0"/>
              </a:rPr>
              <a:t>are living organisms that have </a:t>
            </a:r>
            <a:r>
              <a:rPr lang="en-GB" sz="2800" b="1" dirty="0" smtClean="0">
                <a:latin typeface="Comic Sans MS" pitchFamily="66" charset="0"/>
              </a:rPr>
              <a:t>DNA</a:t>
            </a:r>
            <a:r>
              <a:rPr lang="en-GB" sz="2800" dirty="0" smtClean="0">
                <a:latin typeface="Comic Sans MS" pitchFamily="66" charset="0"/>
              </a:rPr>
              <a:t> inserted from another organism.</a:t>
            </a:r>
          </a:p>
          <a:p>
            <a:pPr marL="0" indent="0" algn="ctr">
              <a:buNone/>
            </a:pPr>
            <a:r>
              <a:rPr lang="en-GB" sz="2800" dirty="0" smtClean="0">
                <a:latin typeface="Comic Sans MS" pitchFamily="66" charset="0"/>
              </a:rPr>
              <a:t>This DNA may give the recipient organism resistance to disease, make it more tolerant to drought, may make it grow bigger, take longer to go off once picked, or any number of different properties.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496" y="1513603"/>
            <a:ext cx="28575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161" y="4866740"/>
            <a:ext cx="3757613"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680" y="3146216"/>
            <a:ext cx="2700405" cy="179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7682" y="1513603"/>
            <a:ext cx="2422043" cy="168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b="1" dirty="0" smtClean="0">
                <a:solidFill>
                  <a:srgbClr val="7030A0"/>
                </a:solidFill>
                <a:latin typeface="Comic Sans MS" pitchFamily="66" charset="0"/>
              </a:rPr>
              <a:t>Why are Transgenic Animals and Plants Controversial?</a:t>
            </a:r>
            <a:endParaRPr lang="en-GB" sz="2800" b="1" dirty="0">
              <a:solidFill>
                <a:srgbClr val="7030A0"/>
              </a:solidFill>
              <a:latin typeface="Comic Sans MS" pitchFamily="66" charset="0"/>
            </a:endParaRPr>
          </a:p>
        </p:txBody>
      </p:sp>
      <p:sp>
        <p:nvSpPr>
          <p:cNvPr id="4" name="Rectangle 3">
            <a:extLst>
              <a:ext uri="{FF2B5EF4-FFF2-40B4-BE49-F238E27FC236}">
                <a16:creationId xmlns:a16="http://schemas.microsoft.com/office/drawing/2014/main" xmlns="" id="{316DDEC4-2581-4112-A912-4D6A38C4F2AE}"/>
              </a:ext>
            </a:extLst>
          </p:cNvPr>
          <p:cNvSpPr/>
          <p:nvPr/>
        </p:nvSpPr>
        <p:spPr>
          <a:xfrm>
            <a:off x="329939" y="348792"/>
            <a:ext cx="1118814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409987439"/>
              </p:ext>
            </p:extLst>
          </p:nvPr>
        </p:nvGraphicFramePr>
        <p:xfrm>
          <a:off x="1694329" y="1828705"/>
          <a:ext cx="8780929" cy="3108960"/>
        </p:xfrm>
        <a:graphic>
          <a:graphicData uri="http://schemas.openxmlformats.org/drawingml/2006/table">
            <a:tbl>
              <a:tblPr firstRow="1" bandRow="1">
                <a:tableStyleId>{5940675A-B579-460E-94D1-54222C63F5DA}</a:tableStyleId>
              </a:tblPr>
              <a:tblGrid>
                <a:gridCol w="4163372"/>
                <a:gridCol w="4617557"/>
              </a:tblGrid>
              <a:tr h="0">
                <a:tc>
                  <a:txBody>
                    <a:bodyPr/>
                    <a:lstStyle/>
                    <a:p>
                      <a:pPr algn="ctr"/>
                      <a:r>
                        <a:rPr lang="en-GB" sz="2000" b="1" dirty="0" smtClean="0">
                          <a:latin typeface="Comic Sans MS" pitchFamily="66" charset="0"/>
                        </a:rPr>
                        <a:t>Advantages</a:t>
                      </a:r>
                      <a:endParaRPr lang="en-GB" sz="2000" b="1" dirty="0">
                        <a:latin typeface="Comic Sans MS" pitchFamily="66" charset="0"/>
                      </a:endParaRPr>
                    </a:p>
                  </a:txBody>
                  <a:tcPr/>
                </a:tc>
                <a:tc>
                  <a:txBody>
                    <a:bodyPr/>
                    <a:lstStyle/>
                    <a:p>
                      <a:pPr algn="ctr"/>
                      <a:r>
                        <a:rPr lang="en-GB" sz="2000" b="1" dirty="0" smtClean="0">
                          <a:latin typeface="Comic Sans MS" pitchFamily="66" charset="0"/>
                        </a:rPr>
                        <a:t>Disadvantages</a:t>
                      </a:r>
                      <a:endParaRPr lang="en-GB" sz="2000" b="1" dirty="0">
                        <a:latin typeface="Comic Sans MS" pitchFamily="66" charset="0"/>
                      </a:endParaRPr>
                    </a:p>
                  </a:txBody>
                  <a:tcPr/>
                </a:tc>
              </a:tr>
              <a:tr h="0">
                <a:tc>
                  <a:txBody>
                    <a:bodyPr/>
                    <a:lstStyle/>
                    <a:p>
                      <a:pPr algn="ctr"/>
                      <a:r>
                        <a:rPr lang="en-GB" sz="2000" b="0" dirty="0" smtClean="0">
                          <a:latin typeface="Comic Sans MS" pitchFamily="66" charset="0"/>
                        </a:rPr>
                        <a:t>Contains extra</a:t>
                      </a:r>
                      <a:r>
                        <a:rPr lang="en-GB" sz="2000" b="0" baseline="0" dirty="0" smtClean="0">
                          <a:latin typeface="Comic Sans MS" pitchFamily="66" charset="0"/>
                        </a:rPr>
                        <a:t> genetic material integrated into the genome in every cell</a:t>
                      </a:r>
                      <a:endParaRPr lang="en-GB" sz="2000" b="0" dirty="0">
                        <a:latin typeface="Comic Sans MS" pitchFamily="66" charset="0"/>
                      </a:endParaRPr>
                    </a:p>
                  </a:txBody>
                  <a:tcPr/>
                </a:tc>
                <a:tc>
                  <a:txBody>
                    <a:bodyPr/>
                    <a:lstStyle/>
                    <a:p>
                      <a:pPr algn="ctr"/>
                      <a:r>
                        <a:rPr lang="en-GB" sz="2000" b="0" dirty="0" smtClean="0">
                          <a:latin typeface="Comic Sans MS" pitchFamily="66" charset="0"/>
                        </a:rPr>
                        <a:t>Transgene</a:t>
                      </a:r>
                      <a:r>
                        <a:rPr lang="en-GB" sz="2000" b="0" baseline="0" dirty="0" smtClean="0">
                          <a:latin typeface="Comic Sans MS" pitchFamily="66" charset="0"/>
                        </a:rPr>
                        <a:t> integration is apparently random e.g. its not always successful</a:t>
                      </a:r>
                      <a:endParaRPr lang="en-GB" sz="2000" b="0" dirty="0">
                        <a:latin typeface="Comic Sans MS" pitchFamily="66" charset="0"/>
                      </a:endParaRPr>
                    </a:p>
                  </a:txBody>
                  <a:tcPr/>
                </a:tc>
              </a:tr>
              <a:tr h="812916">
                <a:tc>
                  <a:txBody>
                    <a:bodyPr/>
                    <a:lstStyle/>
                    <a:p>
                      <a:pPr algn="ctr"/>
                      <a:r>
                        <a:rPr lang="en-GB" sz="2000" b="0" dirty="0" smtClean="0">
                          <a:latin typeface="Comic Sans MS" pitchFamily="66" charset="0"/>
                        </a:rPr>
                        <a:t>Generated to</a:t>
                      </a:r>
                      <a:r>
                        <a:rPr lang="en-GB" sz="2000" b="0" baseline="0" dirty="0" smtClean="0">
                          <a:latin typeface="Comic Sans MS" pitchFamily="66" charset="0"/>
                        </a:rPr>
                        <a:t> carry cloned genes to provide a good model for human cancer</a:t>
                      </a:r>
                      <a:endParaRPr lang="en-GB" sz="2000" b="0" dirty="0">
                        <a:latin typeface="Comic Sans MS" pitchFamily="66" charset="0"/>
                      </a:endParaRPr>
                    </a:p>
                  </a:txBody>
                  <a:tcPr/>
                </a:tc>
                <a:tc>
                  <a:txBody>
                    <a:bodyPr/>
                    <a:lstStyle/>
                    <a:p>
                      <a:pPr algn="ctr"/>
                      <a:r>
                        <a:rPr lang="en-GB" sz="2000" b="0" dirty="0" smtClean="0">
                          <a:latin typeface="Comic Sans MS" pitchFamily="66" charset="0"/>
                        </a:rPr>
                        <a:t>The gene is not consistently expressed </a:t>
                      </a:r>
                      <a:endParaRPr lang="en-GB" sz="2000" b="0" dirty="0">
                        <a:latin typeface="Comic Sans MS" pitchFamily="66" charset="0"/>
                      </a:endParaRPr>
                    </a:p>
                  </a:txBody>
                  <a:tcPr/>
                </a:tc>
              </a:tr>
              <a:tr h="0">
                <a:tc>
                  <a:txBody>
                    <a:bodyPr/>
                    <a:lstStyle/>
                    <a:p>
                      <a:pPr algn="ctr"/>
                      <a:endParaRPr lang="en-GB" sz="2000" b="0" dirty="0">
                        <a:latin typeface="Comic Sans MS" pitchFamily="66" charset="0"/>
                      </a:endParaRPr>
                    </a:p>
                  </a:txBody>
                  <a:tcPr/>
                </a:tc>
                <a:tc>
                  <a:txBody>
                    <a:bodyPr/>
                    <a:lstStyle/>
                    <a:p>
                      <a:pPr algn="ctr"/>
                      <a:r>
                        <a:rPr lang="en-GB" sz="2000" b="0" dirty="0" smtClean="0">
                          <a:latin typeface="Comic Sans MS" pitchFamily="66" charset="0"/>
                        </a:rPr>
                        <a:t>This is an expensive and labour intensive</a:t>
                      </a:r>
                      <a:r>
                        <a:rPr lang="en-GB" sz="2000" b="0" baseline="0" dirty="0" smtClean="0">
                          <a:latin typeface="Comic Sans MS" pitchFamily="66" charset="0"/>
                        </a:rPr>
                        <a:t> process</a:t>
                      </a:r>
                      <a:endParaRPr lang="en-GB" sz="2000" b="0" dirty="0">
                        <a:latin typeface="Comic Sans MS" pitchFamily="66" charset="0"/>
                      </a:endParaRPr>
                    </a:p>
                  </a:txBody>
                  <a:tcPr/>
                </a:tc>
              </a:tr>
            </a:tbl>
          </a:graphicData>
        </a:graphic>
      </p:graphicFrame>
    </p:spTree>
    <p:extLst>
      <p:ext uri="{BB962C8B-B14F-4D97-AF65-F5344CB8AC3E}">
        <p14:creationId xmlns:p14="http://schemas.microsoft.com/office/powerpoint/2010/main" val="1851950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4" y="348792"/>
            <a:ext cx="11790406" cy="1325563"/>
          </a:xfrm>
        </p:spPr>
        <p:txBody>
          <a:bodyPr>
            <a:normAutofit/>
          </a:bodyPr>
          <a:lstStyle/>
          <a:p>
            <a:r>
              <a:rPr lang="en-GB" sz="3600" b="1" dirty="0">
                <a:solidFill>
                  <a:srgbClr val="7030A0"/>
                </a:solidFill>
                <a:latin typeface="Comic Sans MS" panose="030F0702030302020204" pitchFamily="66" charset="0"/>
              </a:rPr>
              <a:t>Success Criteria</a:t>
            </a:r>
            <a:br>
              <a:rPr lang="en-GB" sz="3600" b="1" dirty="0">
                <a:solidFill>
                  <a:srgbClr val="7030A0"/>
                </a:solidFill>
                <a:latin typeface="Comic Sans MS" panose="030F0702030302020204" pitchFamily="66" charset="0"/>
              </a:rPr>
            </a:br>
            <a:endParaRPr lang="en-GB" sz="2000" b="1"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261552" y="1430693"/>
            <a:ext cx="11633886" cy="4351338"/>
          </a:xfrm>
        </p:spPr>
        <p:txBody>
          <a:bodyPr/>
          <a:lstStyle/>
          <a:p>
            <a:pPr marL="0" indent="0">
              <a:buNone/>
            </a:pPr>
            <a:r>
              <a:rPr lang="en-GB" dirty="0">
                <a:solidFill>
                  <a:schemeClr val="bg1"/>
                </a:solidFill>
                <a:latin typeface="Comic Sans MS" panose="030F0702030302020204" pitchFamily="66" charset="0"/>
              </a:rPr>
              <a:t>By the end of this section you should be able to: </a:t>
            </a:r>
          </a:p>
        </p:txBody>
      </p:sp>
      <p:sp>
        <p:nvSpPr>
          <p:cNvPr id="6" name="Rectangle 5">
            <a:extLst>
              <a:ext uri="{FF2B5EF4-FFF2-40B4-BE49-F238E27FC236}">
                <a16:creationId xmlns="" xmlns:a16="http://schemas.microsoft.com/office/drawing/2014/main" id="{316DDEC4-2581-4112-A912-4D6A38C4F2AE}"/>
              </a:ext>
            </a:extLst>
          </p:cNvPr>
          <p:cNvSpPr/>
          <p:nvPr/>
        </p:nvSpPr>
        <p:spPr>
          <a:xfrm>
            <a:off x="154546" y="348792"/>
            <a:ext cx="11719775"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2" descr="https://media3.giphy.com/media/xT0BKAB7vMb10rfnvG/200.gif#25-grid1">
            <a:extLst>
              <a:ext uri="{FF2B5EF4-FFF2-40B4-BE49-F238E27FC236}">
                <a16:creationId xmlns:a16="http://schemas.microsoft.com/office/drawing/2014/main" xmlns="" id="{51E2A460-11F0-446D-ABB9-4051713B97C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59866" y="519960"/>
            <a:ext cx="1567976" cy="116965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8EB046FC-3B56-49EA-812A-2E4FE9B5A451}"/>
              </a:ext>
            </a:extLst>
          </p:cNvPr>
          <p:cNvSpPr txBox="1">
            <a:spLocks/>
          </p:cNvSpPr>
          <p:nvPr/>
        </p:nvSpPr>
        <p:spPr>
          <a:xfrm>
            <a:off x="613527" y="1406165"/>
            <a:ext cx="10515600" cy="48862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latin typeface="Comic Sans MS" panose="030F0702030302020204" pitchFamily="66" charset="0"/>
              </a:rPr>
              <a:t>I can describe what a controversial biological procedure is </a:t>
            </a:r>
          </a:p>
          <a:p>
            <a:pPr marL="0" indent="0">
              <a:buNone/>
            </a:pPr>
            <a:r>
              <a:rPr lang="en-GB" dirty="0" smtClean="0">
                <a:latin typeface="Comic Sans MS" panose="030F0702030302020204" pitchFamily="66" charset="0"/>
              </a:rPr>
              <a:t>I can give examples of controversial biological procedures</a:t>
            </a:r>
          </a:p>
          <a:p>
            <a:pPr marL="0" indent="0">
              <a:buNone/>
            </a:pPr>
            <a:r>
              <a:rPr lang="en-GB" dirty="0" smtClean="0">
                <a:latin typeface="Comic Sans MS" panose="030F0702030302020204" pitchFamily="66" charset="0"/>
              </a:rPr>
              <a:t>I can describe what gene therapy is</a:t>
            </a:r>
          </a:p>
          <a:p>
            <a:pPr marL="0" indent="0">
              <a:buNone/>
            </a:pPr>
            <a:r>
              <a:rPr lang="en-GB" dirty="0" smtClean="0">
                <a:latin typeface="Comic Sans MS" panose="030F0702030302020204" pitchFamily="66" charset="0"/>
              </a:rPr>
              <a:t>I can state why gene therapy is controversial </a:t>
            </a:r>
          </a:p>
          <a:p>
            <a:pPr marL="0" indent="0">
              <a:buNone/>
            </a:pPr>
            <a:r>
              <a:rPr lang="en-GB" dirty="0" smtClean="0">
                <a:latin typeface="Comic Sans MS" panose="030F0702030302020204" pitchFamily="66" charset="0"/>
              </a:rPr>
              <a:t>I can describe what pharming is</a:t>
            </a:r>
          </a:p>
          <a:p>
            <a:pPr marL="0" indent="0">
              <a:buNone/>
            </a:pPr>
            <a:r>
              <a:rPr lang="en-GB" dirty="0" smtClean="0">
                <a:latin typeface="Comic Sans MS" panose="030F0702030302020204" pitchFamily="66" charset="0"/>
              </a:rPr>
              <a:t>I can state why pharming is controversial </a:t>
            </a:r>
          </a:p>
          <a:p>
            <a:pPr marL="0" indent="0">
              <a:buNone/>
            </a:pPr>
            <a:r>
              <a:rPr lang="en-GB" dirty="0" smtClean="0">
                <a:latin typeface="Comic Sans MS" panose="030F0702030302020204" pitchFamily="66" charset="0"/>
              </a:rPr>
              <a:t>I can describe what transgenic animals and plant are</a:t>
            </a:r>
          </a:p>
          <a:p>
            <a:pPr marL="0" indent="0">
              <a:buNone/>
            </a:pPr>
            <a:r>
              <a:rPr lang="en-GB" dirty="0" smtClean="0">
                <a:latin typeface="Comic Sans MS" panose="030F0702030302020204" pitchFamily="66" charset="0"/>
              </a:rPr>
              <a:t>I can state why transgenic animals and plants are controversial</a:t>
            </a:r>
          </a:p>
          <a:p>
            <a:pPr marL="0" indent="0">
              <a:buNone/>
            </a:pPr>
            <a:r>
              <a:rPr lang="en-GB" smtClean="0">
                <a:latin typeface="Comic Sans MS" panose="030F0702030302020204" pitchFamily="66" charset="0"/>
              </a:rPr>
              <a:t>I can investigate </a:t>
            </a:r>
            <a:r>
              <a:rPr lang="en-GB" dirty="0" smtClean="0">
                <a:latin typeface="Comic Sans MS" panose="030F0702030302020204" pitchFamily="66" charset="0"/>
              </a:rPr>
              <a:t>a controversial biological procedure of your choice</a:t>
            </a:r>
            <a:endParaRPr lang="en-GB" dirty="0">
              <a:latin typeface="Comic Sans MS" panose="030F0702030302020204" pitchFamily="66" charset="0"/>
            </a:endParaRPr>
          </a:p>
        </p:txBody>
      </p:sp>
    </p:spTree>
    <p:extLst>
      <p:ext uri="{BB962C8B-B14F-4D97-AF65-F5344CB8AC3E}">
        <p14:creationId xmlns:p14="http://schemas.microsoft.com/office/powerpoint/2010/main" val="341281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8825C0BC-4339-41F4-922A-817B725046D7}"/>
              </a:ext>
            </a:extLst>
          </p:cNvPr>
          <p:cNvGraphicFramePr>
            <a:graphicFrameLocks noGrp="1"/>
          </p:cNvGraphicFramePr>
          <p:nvPr>
            <p:extLst>
              <p:ext uri="{D42A27DB-BD31-4B8C-83A1-F6EECF244321}">
                <p14:modId xmlns:p14="http://schemas.microsoft.com/office/powerpoint/2010/main" val="3871032486"/>
              </p:ext>
            </p:extLst>
          </p:nvPr>
        </p:nvGraphicFramePr>
        <p:xfrm>
          <a:off x="547794" y="425384"/>
          <a:ext cx="11018520" cy="5911430"/>
        </p:xfrm>
        <a:graphic>
          <a:graphicData uri="http://schemas.openxmlformats.org/drawingml/2006/table">
            <a:tbl>
              <a:tblPr firstRow="1" bandRow="1">
                <a:tableStyleId>{616DA210-FB5B-4158-B5E0-FEB733F419BA}</a:tableStyleId>
              </a:tblPr>
              <a:tblGrid>
                <a:gridCol w="1984248">
                  <a:extLst>
                    <a:ext uri="{9D8B030D-6E8A-4147-A177-3AD203B41FA5}">
                      <a16:colId xmlns="" xmlns:a16="http://schemas.microsoft.com/office/drawing/2014/main" val="4199032817"/>
                    </a:ext>
                  </a:extLst>
                </a:gridCol>
                <a:gridCol w="9034272">
                  <a:extLst>
                    <a:ext uri="{9D8B030D-6E8A-4147-A177-3AD203B41FA5}">
                      <a16:colId xmlns="" xmlns:a16="http://schemas.microsoft.com/office/drawing/2014/main" val="613297740"/>
                    </a:ext>
                  </a:extLst>
                </a:gridCol>
              </a:tblGrid>
              <a:tr h="414190">
                <a:tc>
                  <a:txBody>
                    <a:bodyPr/>
                    <a:lstStyle/>
                    <a:p>
                      <a:r>
                        <a:rPr lang="en-GB" dirty="0">
                          <a:latin typeface="Comic Sans MS" panose="030F0702030302020204" pitchFamily="66" charset="0"/>
                        </a:rPr>
                        <a:t>Word </a:t>
                      </a:r>
                    </a:p>
                  </a:txBody>
                  <a:tcPr>
                    <a:noFill/>
                  </a:tcPr>
                </a:tc>
                <a:tc>
                  <a:txBody>
                    <a:bodyPr/>
                    <a:lstStyle/>
                    <a:p>
                      <a:r>
                        <a:rPr lang="en-GB" dirty="0">
                          <a:latin typeface="Comic Sans MS" panose="030F0702030302020204" pitchFamily="66" charset="0"/>
                        </a:rPr>
                        <a:t>Definition</a:t>
                      </a:r>
                    </a:p>
                  </a:txBody>
                  <a:tcPr>
                    <a:noFill/>
                  </a:tcPr>
                </a:tc>
                <a:extLst>
                  <a:ext uri="{0D108BD9-81ED-4DB2-BD59-A6C34878D82A}">
                    <a16:rowId xmlns="" xmlns:a16="http://schemas.microsoft.com/office/drawing/2014/main" val="2806225691"/>
                  </a:ext>
                </a:extLst>
              </a:tr>
              <a:tr h="414190">
                <a:tc>
                  <a:txBody>
                    <a:bodyPr/>
                    <a:lstStyle/>
                    <a:p>
                      <a:r>
                        <a:rPr lang="en-GB" dirty="0" smtClean="0">
                          <a:latin typeface="Comic Sans MS" panose="030F0702030302020204" pitchFamily="66" charset="0"/>
                        </a:rPr>
                        <a:t>Transgenic</a:t>
                      </a:r>
                      <a:r>
                        <a:rPr lang="en-GB" baseline="0" dirty="0" smtClean="0">
                          <a:latin typeface="Comic Sans MS" panose="030F0702030302020204" pitchFamily="66" charset="0"/>
                        </a:rPr>
                        <a:t> animal</a:t>
                      </a:r>
                      <a:endParaRPr lang="en-GB" dirty="0">
                        <a:latin typeface="Comic Sans MS" panose="030F0702030302020204" pitchFamily="66" charset="0"/>
                      </a:endParaRPr>
                    </a:p>
                  </a:txBody>
                  <a:tcPr>
                    <a:noFill/>
                  </a:tcPr>
                </a:tc>
                <a:tc>
                  <a:txBody>
                    <a:bodyPr/>
                    <a:lstStyle/>
                    <a:p>
                      <a:r>
                        <a:rPr lang="en-GB" b="0" dirty="0" smtClean="0">
                          <a:latin typeface="Comic Sans MS" panose="030F0702030302020204" pitchFamily="66" charset="0"/>
                        </a:rPr>
                        <a:t>An animal with </a:t>
                      </a:r>
                      <a:r>
                        <a:rPr lang="en-GB" sz="1800" b="0" i="0" kern="1200" dirty="0" smtClean="0">
                          <a:solidFill>
                            <a:schemeClr val="tx1"/>
                          </a:solidFill>
                          <a:effectLst/>
                          <a:latin typeface="Comic Sans MS" pitchFamily="66" charset="0"/>
                          <a:ea typeface="+mn-ea"/>
                          <a:cs typeface="+mn-cs"/>
                        </a:rPr>
                        <a:t>a foreign gene deliberately inserted into their genome</a:t>
                      </a:r>
                      <a:endParaRPr lang="en-GB" b="0" dirty="0">
                        <a:latin typeface="Comic Sans MS" panose="030F0702030302020204" pitchFamily="66" charset="0"/>
                      </a:endParaRPr>
                    </a:p>
                  </a:txBody>
                  <a:tcPr>
                    <a:noFill/>
                  </a:tcPr>
                </a:tc>
                <a:extLst>
                  <a:ext uri="{0D108BD9-81ED-4DB2-BD59-A6C34878D82A}">
                    <a16:rowId xmlns="" xmlns:a16="http://schemas.microsoft.com/office/drawing/2014/main" val="1259626185"/>
                  </a:ext>
                </a:extLst>
              </a:tr>
              <a:tr h="414190">
                <a:tc>
                  <a:txBody>
                    <a:bodyPr/>
                    <a:lstStyle/>
                    <a:p>
                      <a:r>
                        <a:rPr lang="en-GB" dirty="0" smtClean="0">
                          <a:latin typeface="Comic Sans MS" panose="030F0702030302020204" pitchFamily="66" charset="0"/>
                        </a:rPr>
                        <a:t>Transgenic plant</a:t>
                      </a:r>
                      <a:endParaRPr lang="en-GB" dirty="0">
                        <a:latin typeface="Comic Sans MS" panose="030F0702030302020204" pitchFamily="66" charset="0"/>
                      </a:endParaRPr>
                    </a:p>
                  </a:txBody>
                  <a:tcPr>
                    <a:noFill/>
                  </a:tcPr>
                </a:tc>
                <a:tc>
                  <a:txBody>
                    <a:bodyPr/>
                    <a:lstStyle/>
                    <a:p>
                      <a:r>
                        <a:rPr lang="en-GB" b="0" dirty="0" smtClean="0">
                          <a:latin typeface="Comic Sans MS" panose="030F0702030302020204" pitchFamily="66" charset="0"/>
                        </a:rPr>
                        <a:t>A plant </a:t>
                      </a:r>
                      <a:r>
                        <a:rPr lang="en-GB" sz="1800" b="0" i="0" kern="1200" dirty="0" smtClean="0">
                          <a:solidFill>
                            <a:schemeClr val="tx1"/>
                          </a:solidFill>
                          <a:effectLst/>
                          <a:latin typeface="Comic Sans MS" pitchFamily="66" charset="0"/>
                          <a:ea typeface="+mn-ea"/>
                          <a:cs typeface="+mn-cs"/>
                        </a:rPr>
                        <a:t>a foreign gene deliberately inserted into their genome</a:t>
                      </a:r>
                      <a:endParaRPr lang="en-GB" b="0" dirty="0">
                        <a:latin typeface="Comic Sans MS" panose="030F0702030302020204" pitchFamily="66" charset="0"/>
                      </a:endParaRPr>
                    </a:p>
                  </a:txBody>
                  <a:tcPr>
                    <a:noFill/>
                  </a:tcPr>
                </a:tc>
                <a:extLst>
                  <a:ext uri="{0D108BD9-81ED-4DB2-BD59-A6C34878D82A}">
                    <a16:rowId xmlns="" xmlns:a16="http://schemas.microsoft.com/office/drawing/2014/main" val="732705148"/>
                  </a:ext>
                </a:extLst>
              </a:tr>
              <a:tr h="414190">
                <a:tc>
                  <a:txBody>
                    <a:bodyPr/>
                    <a:lstStyle/>
                    <a:p>
                      <a:r>
                        <a:rPr lang="en-GB" dirty="0" smtClean="0">
                          <a:latin typeface="Comic Sans MS" panose="030F0702030302020204" pitchFamily="66" charset="0"/>
                        </a:rPr>
                        <a:t>Ethics</a:t>
                      </a:r>
                      <a:endParaRPr lang="en-GB" dirty="0">
                        <a:latin typeface="Comic Sans MS" panose="030F0702030302020204" pitchFamily="66" charset="0"/>
                      </a:endParaRPr>
                    </a:p>
                  </a:txBody>
                  <a:tcPr>
                    <a:noFill/>
                  </a:tcPr>
                </a:tc>
                <a:tc>
                  <a:txBody>
                    <a:bodyPr/>
                    <a:lstStyle/>
                    <a:p>
                      <a:r>
                        <a:rPr lang="en-GB" sz="1800" b="0" i="0" kern="1200" dirty="0" smtClean="0">
                          <a:solidFill>
                            <a:schemeClr val="tx1"/>
                          </a:solidFill>
                          <a:effectLst/>
                          <a:latin typeface="Comic Sans MS" pitchFamily="66" charset="0"/>
                          <a:ea typeface="+mn-ea"/>
                          <a:cs typeface="+mn-cs"/>
                        </a:rPr>
                        <a:t>moral principles that govern a person's behaviour</a:t>
                      </a:r>
                      <a:endParaRPr lang="en-GB" b="0" dirty="0">
                        <a:latin typeface="Comic Sans MS" panose="030F0702030302020204" pitchFamily="66" charset="0"/>
                      </a:endParaRPr>
                    </a:p>
                  </a:txBody>
                  <a:tcPr>
                    <a:noFill/>
                  </a:tcPr>
                </a:tc>
                <a:extLst>
                  <a:ext uri="{0D108BD9-81ED-4DB2-BD59-A6C34878D82A}">
                    <a16:rowId xmlns="" xmlns:a16="http://schemas.microsoft.com/office/drawing/2014/main" val="1677103998"/>
                  </a:ext>
                </a:extLst>
              </a:tr>
              <a:tr h="414190">
                <a:tc>
                  <a:txBody>
                    <a:bodyPr/>
                    <a:lstStyle/>
                    <a:p>
                      <a:r>
                        <a:rPr lang="en-GB" dirty="0" smtClean="0">
                          <a:latin typeface="Comic Sans MS" panose="030F0702030302020204" pitchFamily="66" charset="0"/>
                        </a:rPr>
                        <a:t>Pharming</a:t>
                      </a:r>
                      <a:endParaRPr lang="en-GB" dirty="0">
                        <a:latin typeface="Comic Sans MS" panose="030F0702030302020204" pitchFamily="66" charset="0"/>
                      </a:endParaRPr>
                    </a:p>
                  </a:txBody>
                  <a:tcPr>
                    <a:noFill/>
                  </a:tcPr>
                </a:tc>
                <a:tc>
                  <a:txBody>
                    <a:bodyPr/>
                    <a:lstStyle/>
                    <a:p>
                      <a:r>
                        <a:rPr lang="en-GB" sz="1800" b="0" i="0" kern="1200" dirty="0" smtClean="0">
                          <a:solidFill>
                            <a:schemeClr val="tx1"/>
                          </a:solidFill>
                          <a:effectLst/>
                          <a:latin typeface="Comic Sans MS" pitchFamily="66" charset="0"/>
                          <a:ea typeface="+mn-ea"/>
                          <a:cs typeface="+mn-cs"/>
                        </a:rPr>
                        <a:t>scientists alter an animal's own DNA, or to splice in new DNA, called a transgene, from another species</a:t>
                      </a:r>
                      <a:endParaRPr lang="en-GB" b="0" dirty="0">
                        <a:latin typeface="Comic Sans MS" panose="030F0702030302020204" pitchFamily="66" charset="0"/>
                      </a:endParaRPr>
                    </a:p>
                  </a:txBody>
                  <a:tcPr>
                    <a:noFill/>
                  </a:tcPr>
                </a:tc>
                <a:extLst>
                  <a:ext uri="{0D108BD9-81ED-4DB2-BD59-A6C34878D82A}">
                    <a16:rowId xmlns="" xmlns:a16="http://schemas.microsoft.com/office/drawing/2014/main" val="1289149598"/>
                  </a:ext>
                </a:extLst>
              </a:tr>
              <a:tr h="414190">
                <a:tc>
                  <a:txBody>
                    <a:bodyPr/>
                    <a:lstStyle/>
                    <a:p>
                      <a:r>
                        <a:rPr lang="en-GB" dirty="0" smtClean="0">
                          <a:latin typeface="Comic Sans MS" panose="030F0702030302020204" pitchFamily="66" charset="0"/>
                        </a:rPr>
                        <a:t>Genetics</a:t>
                      </a:r>
                      <a:endParaRPr lang="en-GB" dirty="0">
                        <a:latin typeface="Comic Sans MS" panose="030F0702030302020204" pitchFamily="66" charset="0"/>
                      </a:endParaRPr>
                    </a:p>
                  </a:txBody>
                  <a:tcPr>
                    <a:noFill/>
                  </a:tcPr>
                </a:tc>
                <a:tc>
                  <a:txBody>
                    <a:bodyPr/>
                    <a:lstStyle/>
                    <a:p>
                      <a:r>
                        <a:rPr lang="en-GB" sz="1800" b="0" i="0" kern="1200" dirty="0" smtClean="0">
                          <a:solidFill>
                            <a:schemeClr val="tx1"/>
                          </a:solidFill>
                          <a:effectLst/>
                          <a:latin typeface="Comic Sans MS" pitchFamily="66" charset="0"/>
                          <a:ea typeface="+mn-ea"/>
                          <a:cs typeface="+mn-cs"/>
                        </a:rPr>
                        <a:t>a branch of biology concerned with the study of genes, genetic variation, and heredity in organisms.</a:t>
                      </a:r>
                      <a:endParaRPr lang="en-GB" b="0" dirty="0">
                        <a:latin typeface="Comic Sans MS" panose="030F0702030302020204" pitchFamily="66" charset="0"/>
                      </a:endParaRPr>
                    </a:p>
                  </a:txBody>
                  <a:tcPr>
                    <a:noFill/>
                  </a:tcPr>
                </a:tc>
                <a:extLst>
                  <a:ext uri="{0D108BD9-81ED-4DB2-BD59-A6C34878D82A}">
                    <a16:rowId xmlns="" xmlns:a16="http://schemas.microsoft.com/office/drawing/2014/main" val="2322441256"/>
                  </a:ext>
                </a:extLst>
              </a:tr>
              <a:tr h="414190">
                <a:tc>
                  <a:txBody>
                    <a:bodyPr/>
                    <a:lstStyle/>
                    <a:p>
                      <a:r>
                        <a:rPr lang="en-GB" dirty="0" smtClean="0">
                          <a:latin typeface="Comic Sans MS" panose="030F0702030302020204" pitchFamily="66" charset="0"/>
                        </a:rPr>
                        <a:t>Gene </a:t>
                      </a:r>
                      <a:endParaRPr lang="en-GB" dirty="0">
                        <a:latin typeface="Comic Sans MS" panose="030F0702030302020204" pitchFamily="66" charset="0"/>
                      </a:endParaRPr>
                    </a:p>
                  </a:txBody>
                  <a:tcPr>
                    <a:noFill/>
                  </a:tcPr>
                </a:tc>
                <a:tc>
                  <a:txBody>
                    <a:bodyPr/>
                    <a:lstStyle/>
                    <a:p>
                      <a:r>
                        <a:rPr lang="en-GB" sz="1800" b="0" i="0" kern="1200" dirty="0" smtClean="0">
                          <a:solidFill>
                            <a:schemeClr val="tx1"/>
                          </a:solidFill>
                          <a:effectLst/>
                          <a:latin typeface="Comic Sans MS" pitchFamily="66" charset="0"/>
                          <a:ea typeface="+mn-ea"/>
                          <a:cs typeface="+mn-cs"/>
                        </a:rPr>
                        <a:t>functional unit of heredity. Genes are made up of DNA. Some genes act as instructions to make molecules called proteins</a:t>
                      </a:r>
                      <a:endParaRPr lang="en-GB" b="0" dirty="0">
                        <a:latin typeface="Comic Sans MS" panose="030F0702030302020204" pitchFamily="66" charset="0"/>
                      </a:endParaRPr>
                    </a:p>
                  </a:txBody>
                  <a:tcPr>
                    <a:noFill/>
                  </a:tcPr>
                </a:tc>
                <a:extLst>
                  <a:ext uri="{0D108BD9-81ED-4DB2-BD59-A6C34878D82A}">
                    <a16:rowId xmlns="" xmlns:a16="http://schemas.microsoft.com/office/drawing/2014/main" val="3867100359"/>
                  </a:ext>
                </a:extLst>
              </a:tr>
              <a:tr h="414190">
                <a:tc>
                  <a:txBody>
                    <a:bodyPr/>
                    <a:lstStyle/>
                    <a:p>
                      <a:r>
                        <a:rPr lang="en-GB" dirty="0" smtClean="0">
                          <a:latin typeface="Comic Sans MS" panose="030F0702030302020204" pitchFamily="66" charset="0"/>
                        </a:rPr>
                        <a:t>Gene therapy</a:t>
                      </a:r>
                      <a:endParaRPr lang="en-GB" dirty="0">
                        <a:latin typeface="Comic Sans MS" panose="030F0702030302020204" pitchFamily="66" charset="0"/>
                      </a:endParaRPr>
                    </a:p>
                  </a:txBody>
                  <a:tcPr>
                    <a:noFill/>
                  </a:tcPr>
                </a:tc>
                <a:tc>
                  <a:txBody>
                    <a:bodyPr/>
                    <a:lstStyle/>
                    <a:p>
                      <a:r>
                        <a:rPr lang="en-GB" sz="1800" b="0" i="0" kern="1200" dirty="0" smtClean="0">
                          <a:solidFill>
                            <a:schemeClr val="tx1"/>
                          </a:solidFill>
                          <a:effectLst/>
                          <a:latin typeface="Comic Sans MS" pitchFamily="66" charset="0"/>
                          <a:ea typeface="+mn-ea"/>
                          <a:cs typeface="+mn-cs"/>
                        </a:rPr>
                        <a:t>an experimental technique that uses genes to treat or prevent disease.</a:t>
                      </a:r>
                      <a:endParaRPr lang="en-GB" b="0" dirty="0">
                        <a:latin typeface="Comic Sans MS" panose="030F0702030302020204" pitchFamily="66" charset="0"/>
                      </a:endParaRPr>
                    </a:p>
                  </a:txBody>
                  <a:tcPr>
                    <a:noFill/>
                  </a:tcPr>
                </a:tc>
                <a:extLst>
                  <a:ext uri="{0D108BD9-81ED-4DB2-BD59-A6C34878D82A}">
                    <a16:rowId xmlns="" xmlns:a16="http://schemas.microsoft.com/office/drawing/2014/main" val="1031512993"/>
                  </a:ext>
                </a:extLst>
              </a:tr>
              <a:tr h="414190">
                <a:tc>
                  <a:txBody>
                    <a:bodyPr/>
                    <a:lstStyle/>
                    <a:p>
                      <a:r>
                        <a:rPr lang="en-GB" dirty="0" smtClean="0">
                          <a:latin typeface="Comic Sans MS" panose="030F0702030302020204" pitchFamily="66" charset="0"/>
                        </a:rPr>
                        <a:t>Cloning</a:t>
                      </a:r>
                      <a:endParaRPr lang="en-GB" dirty="0">
                        <a:latin typeface="Comic Sans MS" panose="030F0702030302020204" pitchFamily="66" charset="0"/>
                      </a:endParaRPr>
                    </a:p>
                  </a:txBody>
                  <a:tcPr>
                    <a:noFill/>
                  </a:tcPr>
                </a:tc>
                <a:tc>
                  <a:txBody>
                    <a:bodyPr/>
                    <a:lstStyle/>
                    <a:p>
                      <a:r>
                        <a:rPr lang="en-GB" b="0" dirty="0" smtClean="0">
                          <a:latin typeface="Comic Sans MS" panose="030F0702030302020204" pitchFamily="66" charset="0"/>
                        </a:rPr>
                        <a:t>To</a:t>
                      </a:r>
                      <a:r>
                        <a:rPr lang="en-GB" b="0" baseline="0" dirty="0" smtClean="0">
                          <a:latin typeface="Comic Sans MS" panose="030F0702030302020204" pitchFamily="66" charset="0"/>
                        </a:rPr>
                        <a:t> produce</a:t>
                      </a:r>
                      <a:r>
                        <a:rPr lang="en-GB" b="0" dirty="0" smtClean="0">
                          <a:latin typeface="Comic Sans MS" panose="030F0702030302020204" pitchFamily="66" charset="0"/>
                        </a:rPr>
                        <a:t> a genetically</a:t>
                      </a:r>
                      <a:r>
                        <a:rPr lang="en-GB" b="0" baseline="0" dirty="0" smtClean="0">
                          <a:latin typeface="Comic Sans MS" panose="030F0702030302020204" pitchFamily="66" charset="0"/>
                        </a:rPr>
                        <a:t> identical organism</a:t>
                      </a:r>
                      <a:endParaRPr lang="en-GB" b="0" dirty="0">
                        <a:latin typeface="Comic Sans MS" panose="030F0702030302020204" pitchFamily="66" charset="0"/>
                      </a:endParaRPr>
                    </a:p>
                  </a:txBody>
                  <a:tcPr>
                    <a:noFill/>
                  </a:tcPr>
                </a:tc>
                <a:extLst>
                  <a:ext uri="{0D108BD9-81ED-4DB2-BD59-A6C34878D82A}">
                    <a16:rowId xmlns="" xmlns:a16="http://schemas.microsoft.com/office/drawing/2014/main" val="1038821058"/>
                  </a:ext>
                </a:extLst>
              </a:tr>
              <a:tr h="414190">
                <a:tc>
                  <a:txBody>
                    <a:bodyPr/>
                    <a:lstStyle/>
                    <a:p>
                      <a:r>
                        <a:rPr lang="en-GB" dirty="0" smtClean="0">
                          <a:latin typeface="Comic Sans MS" panose="030F0702030302020204" pitchFamily="66" charset="0"/>
                        </a:rPr>
                        <a:t>GM Foods</a:t>
                      </a:r>
                      <a:endParaRPr lang="en-GB" dirty="0">
                        <a:latin typeface="Comic Sans MS" panose="030F0702030302020204" pitchFamily="66" charset="0"/>
                      </a:endParaRPr>
                    </a:p>
                  </a:txBody>
                  <a:tcPr>
                    <a:noFill/>
                  </a:tcPr>
                </a:tc>
                <a:tc>
                  <a:txBody>
                    <a:bodyPr/>
                    <a:lstStyle/>
                    <a:p>
                      <a:r>
                        <a:rPr lang="en-GB" sz="1800" b="0" i="0" kern="1200" dirty="0" smtClean="0">
                          <a:solidFill>
                            <a:schemeClr val="tx1"/>
                          </a:solidFill>
                          <a:effectLst/>
                          <a:latin typeface="Comic Sans MS" pitchFamily="66" charset="0"/>
                          <a:ea typeface="+mn-ea"/>
                          <a:cs typeface="+mn-cs"/>
                        </a:rPr>
                        <a:t>foods produced from organisms that have had changes introduced into their DNA using the methods of genetic engineering.</a:t>
                      </a:r>
                      <a:endParaRPr lang="en-GB" b="0" dirty="0">
                        <a:latin typeface="Comic Sans MS" panose="030F0702030302020204" pitchFamily="66" charset="0"/>
                      </a:endParaRPr>
                    </a:p>
                  </a:txBody>
                  <a:tcPr>
                    <a:noFill/>
                  </a:tcPr>
                </a:tc>
                <a:extLst>
                  <a:ext uri="{0D108BD9-81ED-4DB2-BD59-A6C34878D82A}">
                    <a16:rowId xmlns="" xmlns:a16="http://schemas.microsoft.com/office/drawing/2014/main" val="187120019"/>
                  </a:ext>
                </a:extLst>
              </a:tr>
              <a:tr h="414190">
                <a:tc>
                  <a:txBody>
                    <a:bodyPr/>
                    <a:lstStyle/>
                    <a:p>
                      <a:r>
                        <a:rPr lang="en-GB" dirty="0" smtClean="0">
                          <a:latin typeface="Comic Sans MS" panose="030F0702030302020204" pitchFamily="66" charset="0"/>
                        </a:rPr>
                        <a:t>GMO</a:t>
                      </a:r>
                      <a:endParaRPr lang="en-GB" dirty="0">
                        <a:latin typeface="Comic Sans MS" panose="030F0702030302020204" pitchFamily="66" charset="0"/>
                      </a:endParaRPr>
                    </a:p>
                  </a:txBody>
                  <a:tcPr>
                    <a:noFill/>
                  </a:tcPr>
                </a:tc>
                <a:tc>
                  <a:txBody>
                    <a:bodyPr/>
                    <a:lstStyle/>
                    <a:p>
                      <a:r>
                        <a:rPr lang="en-GB" sz="1800" b="0" i="0" kern="1200" dirty="0" smtClean="0">
                          <a:solidFill>
                            <a:schemeClr val="tx1"/>
                          </a:solidFill>
                          <a:effectLst/>
                          <a:latin typeface="Comic Sans MS" pitchFamily="66" charset="0"/>
                          <a:ea typeface="+mn-ea"/>
                          <a:cs typeface="+mn-cs"/>
                        </a:rPr>
                        <a:t>any organism whose genetic material has been altered using genetic engineering techniques.</a:t>
                      </a:r>
                      <a:endParaRPr lang="en-GB" b="0" dirty="0">
                        <a:latin typeface="Comic Sans MS" panose="030F0702030302020204" pitchFamily="66" charset="0"/>
                      </a:endParaRPr>
                    </a:p>
                  </a:txBody>
                  <a:tcPr>
                    <a:noFill/>
                  </a:tcPr>
                </a:tc>
                <a:extLst>
                  <a:ext uri="{0D108BD9-81ED-4DB2-BD59-A6C34878D82A}">
                    <a16:rowId xmlns="" xmlns:a16="http://schemas.microsoft.com/office/drawing/2014/main" val="181175942"/>
                  </a:ext>
                </a:extLst>
              </a:tr>
            </a:tbl>
          </a:graphicData>
        </a:graphic>
      </p:graphicFrame>
      <p:sp>
        <p:nvSpPr>
          <p:cNvPr id="4" name="Rectangle 3">
            <a:extLst>
              <a:ext uri="{FF2B5EF4-FFF2-40B4-BE49-F238E27FC236}">
                <a16:creationId xmlns="" xmlns:a16="http://schemas.microsoft.com/office/drawing/2014/main" id="{316DDEC4-2581-4112-A912-4D6A38C4F2AE}"/>
              </a:ext>
            </a:extLst>
          </p:cNvPr>
          <p:cNvSpPr/>
          <p:nvPr/>
        </p:nvSpPr>
        <p:spPr>
          <a:xfrm>
            <a:off x="329939" y="154545"/>
            <a:ext cx="11454230" cy="6529589"/>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33573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732C8-3153-4005-AC44-99B4F24B2918}"/>
              </a:ext>
            </a:extLst>
          </p:cNvPr>
          <p:cNvSpPr>
            <a:spLocks noGrp="1"/>
          </p:cNvSpPr>
          <p:nvPr>
            <p:ph type="title"/>
          </p:nvPr>
        </p:nvSpPr>
        <p:spPr>
          <a:xfrm>
            <a:off x="461127" y="572516"/>
            <a:ext cx="10515600" cy="681249"/>
          </a:xfrm>
        </p:spPr>
        <p:txBody>
          <a:bodyPr>
            <a:normAutofit fontScale="90000"/>
          </a:bodyPr>
          <a:lstStyle/>
          <a:p>
            <a:r>
              <a:rPr lang="en-GB" b="1" dirty="0">
                <a:solidFill>
                  <a:srgbClr val="9933FF"/>
                </a:solidFill>
                <a:latin typeface="Comic Sans MS" panose="030F0702030302020204" pitchFamily="66" charset="0"/>
              </a:rPr>
              <a:t>We will be </a:t>
            </a:r>
            <a:r>
              <a:rPr lang="en-GB" b="1" dirty="0" smtClean="0">
                <a:solidFill>
                  <a:srgbClr val="9933FF"/>
                </a:solidFill>
                <a:latin typeface="Comic Sans MS" panose="030F0702030302020204" pitchFamily="66" charset="0"/>
              </a:rPr>
              <a:t>learning to…</a:t>
            </a:r>
            <a:endParaRPr lang="en-GB" b="1" dirty="0">
              <a:solidFill>
                <a:srgbClr val="9933FF"/>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xmlns="" id="{8EB046FC-3B56-49EA-812A-2E4FE9B5A451}"/>
              </a:ext>
            </a:extLst>
          </p:cNvPr>
          <p:cNvSpPr>
            <a:spLocks noGrp="1"/>
          </p:cNvSpPr>
          <p:nvPr>
            <p:ph idx="1"/>
          </p:nvPr>
        </p:nvSpPr>
        <p:spPr>
          <a:xfrm>
            <a:off x="461127" y="1434069"/>
            <a:ext cx="10515600" cy="4886259"/>
          </a:xfrm>
        </p:spPr>
        <p:txBody>
          <a:bodyPr>
            <a:normAutofit lnSpcReduction="10000"/>
          </a:bodyPr>
          <a:lstStyle/>
          <a:p>
            <a:r>
              <a:rPr lang="en-GB" dirty="0">
                <a:latin typeface="Comic Sans MS" panose="030F0702030302020204" pitchFamily="66" charset="0"/>
              </a:rPr>
              <a:t>D</a:t>
            </a:r>
            <a:r>
              <a:rPr lang="en-GB" dirty="0" smtClean="0">
                <a:latin typeface="Comic Sans MS" panose="030F0702030302020204" pitchFamily="66" charset="0"/>
              </a:rPr>
              <a:t>escribe what a controversial biological procedure is </a:t>
            </a:r>
          </a:p>
          <a:p>
            <a:r>
              <a:rPr lang="en-GB" dirty="0" smtClean="0">
                <a:latin typeface="Comic Sans MS" panose="030F0702030302020204" pitchFamily="66" charset="0"/>
              </a:rPr>
              <a:t>Give examples of controversial biological procedures</a:t>
            </a:r>
          </a:p>
          <a:p>
            <a:r>
              <a:rPr lang="en-GB" dirty="0" smtClean="0">
                <a:latin typeface="Comic Sans MS" panose="030F0702030302020204" pitchFamily="66" charset="0"/>
              </a:rPr>
              <a:t>Describe what gene therapy is</a:t>
            </a:r>
          </a:p>
          <a:p>
            <a:r>
              <a:rPr lang="en-GB" dirty="0" smtClean="0">
                <a:latin typeface="Comic Sans MS" panose="030F0702030302020204" pitchFamily="66" charset="0"/>
              </a:rPr>
              <a:t>State why gene therapy is controversial </a:t>
            </a:r>
          </a:p>
          <a:p>
            <a:r>
              <a:rPr lang="en-GB" dirty="0" smtClean="0">
                <a:latin typeface="Comic Sans MS" panose="030F0702030302020204" pitchFamily="66" charset="0"/>
              </a:rPr>
              <a:t>Describe what pharming is</a:t>
            </a:r>
          </a:p>
          <a:p>
            <a:r>
              <a:rPr lang="en-GB" dirty="0" smtClean="0">
                <a:latin typeface="Comic Sans MS" panose="030F0702030302020204" pitchFamily="66" charset="0"/>
              </a:rPr>
              <a:t>State why pharming is controversial </a:t>
            </a:r>
          </a:p>
          <a:p>
            <a:r>
              <a:rPr lang="en-GB" dirty="0" smtClean="0">
                <a:latin typeface="Comic Sans MS" panose="030F0702030302020204" pitchFamily="66" charset="0"/>
              </a:rPr>
              <a:t>Describe what transgenic animals and plant are</a:t>
            </a:r>
          </a:p>
          <a:p>
            <a:r>
              <a:rPr lang="en-GB" dirty="0" smtClean="0">
                <a:latin typeface="Comic Sans MS" panose="030F0702030302020204" pitchFamily="66" charset="0"/>
              </a:rPr>
              <a:t>State why transgenic animals and plants are controversial</a:t>
            </a:r>
          </a:p>
          <a:p>
            <a:r>
              <a:rPr lang="en-GB" dirty="0" smtClean="0">
                <a:latin typeface="Comic Sans MS" panose="030F0702030302020204" pitchFamily="66" charset="0"/>
              </a:rPr>
              <a:t>Investigate a controversial biological procedure of your choice</a:t>
            </a:r>
            <a:endParaRPr lang="en-GB" dirty="0">
              <a:latin typeface="Comic Sans MS" panose="030F0702030302020204" pitchFamily="66" charset="0"/>
            </a:endParaRPr>
          </a:p>
        </p:txBody>
      </p:sp>
      <p:sp>
        <p:nvSpPr>
          <p:cNvPr id="4" name="Rectangle 3">
            <a:extLst>
              <a:ext uri="{FF2B5EF4-FFF2-40B4-BE49-F238E27FC236}">
                <a16:creationId xmlns:a16="http://schemas.microsoft.com/office/drawing/2014/main" xmlns="" id="{316DDEC4-2581-4112-A912-4D6A38C4F2AE}"/>
              </a:ext>
            </a:extLst>
          </p:cNvPr>
          <p:cNvSpPr/>
          <p:nvPr/>
        </p:nvSpPr>
        <p:spPr>
          <a:xfrm>
            <a:off x="329939" y="348792"/>
            <a:ext cx="1118814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1540" y="505028"/>
            <a:ext cx="1927807" cy="96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899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 Questions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60126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latin typeface="Comic Sans MS" pitchFamily="66" charset="0"/>
              </a:rPr>
              <a:t>Jobs slide</a:t>
            </a:r>
            <a:endParaRPr lang="en-GB" b="1" dirty="0">
              <a:solidFill>
                <a:srgbClr val="7030A0"/>
              </a:solidFill>
              <a:latin typeface="Comic Sans MS" pitchFamily="66" charset="0"/>
            </a:endParaRPr>
          </a:p>
        </p:txBody>
      </p:sp>
      <p:sp>
        <p:nvSpPr>
          <p:cNvPr id="3" name="Content Placeholder 2"/>
          <p:cNvSpPr>
            <a:spLocks noGrp="1"/>
          </p:cNvSpPr>
          <p:nvPr>
            <p:ph idx="1"/>
          </p:nvPr>
        </p:nvSpPr>
        <p:spPr/>
        <p:txBody>
          <a:bodyPr/>
          <a:lstStyle/>
          <a:p>
            <a:r>
              <a:rPr lang="en-GB" dirty="0" smtClean="0"/>
              <a:t>Geneticist</a:t>
            </a:r>
          </a:p>
          <a:p>
            <a:r>
              <a:rPr lang="en-GB" dirty="0" smtClean="0"/>
              <a:t>Microbiologist</a:t>
            </a:r>
          </a:p>
          <a:p>
            <a:r>
              <a:rPr lang="en-GB" dirty="0" err="1" smtClean="0"/>
              <a:t>Nanobiologist</a:t>
            </a:r>
            <a:endParaRPr lang="en-GB" dirty="0" smtClean="0"/>
          </a:p>
          <a:p>
            <a:endParaRPr lang="en-GB" dirty="0"/>
          </a:p>
        </p:txBody>
      </p:sp>
    </p:spTree>
    <p:extLst>
      <p:ext uri="{BB962C8B-B14F-4D97-AF65-F5344CB8AC3E}">
        <p14:creationId xmlns:p14="http://schemas.microsoft.com/office/powerpoint/2010/main" val="3056991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solidFill>
                  <a:srgbClr val="7030A0"/>
                </a:solidFill>
                <a:latin typeface="Comic Sans MS" pitchFamily="66" charset="0"/>
              </a:rPr>
              <a:t>What are Controversial Biological Procedure?</a:t>
            </a:r>
            <a:endParaRPr lang="en-GB" sz="3600" dirty="0">
              <a:solidFill>
                <a:srgbClr val="7030A0"/>
              </a:solidFill>
              <a:latin typeface="Comic Sans MS" pitchFamily="66" charset="0"/>
            </a:endParaRPr>
          </a:p>
        </p:txBody>
      </p:sp>
      <p:sp>
        <p:nvSpPr>
          <p:cNvPr id="4" name="Rectangle 3">
            <a:extLst>
              <a:ext uri="{FF2B5EF4-FFF2-40B4-BE49-F238E27FC236}">
                <a16:creationId xmlns:a16="http://schemas.microsoft.com/office/drawing/2014/main" xmlns="" id="{316DDEC4-2581-4112-A912-4D6A38C4F2AE}"/>
              </a:ext>
            </a:extLst>
          </p:cNvPr>
          <p:cNvSpPr/>
          <p:nvPr/>
        </p:nvSpPr>
        <p:spPr>
          <a:xfrm>
            <a:off x="329939" y="348792"/>
            <a:ext cx="1118814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2"/>
          <p:cNvSpPr>
            <a:spLocks noGrp="1"/>
          </p:cNvSpPr>
          <p:nvPr>
            <p:ph idx="1"/>
          </p:nvPr>
        </p:nvSpPr>
        <p:spPr>
          <a:xfrm>
            <a:off x="705476" y="1812308"/>
            <a:ext cx="5759718" cy="4189247"/>
          </a:xfrm>
          <a:prstGeom prst="rect">
            <a:avLst/>
          </a:prstGeom>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Comic Sans MS" pitchFamily="66" charset="0"/>
              </a:rPr>
              <a:t>Since the 1980’s, advances in scientific knowledge and techniques and increasing computing power, coupled with decreasing analysis costs, have made possible biological procedures that only a few decades ago would have been classed as science fiction.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latin typeface="Comic Sans MS" pitchFamily="66"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Comic Sans MS" pitchFamily="66" charset="0"/>
              </a:rPr>
              <a:t>Some of these procedures have made headlines in the newspapers and television and have not always been universally welcomed by the public.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Comic Sans MS" pitchFamily="66" charset="0"/>
            </a:endParaRPr>
          </a:p>
        </p:txBody>
      </p:sp>
      <p:pic>
        <p:nvPicPr>
          <p:cNvPr id="6" name="Picture 2" descr="Image result for cloning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85164" y="2797600"/>
            <a:ext cx="4572000" cy="2571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22201" y="1775049"/>
            <a:ext cx="1497925" cy="523220"/>
          </a:xfrm>
          <a:prstGeom prst="rect">
            <a:avLst/>
          </a:prstGeom>
          <a:noFill/>
        </p:spPr>
        <p:txBody>
          <a:bodyPr wrap="square" rtlCol="0">
            <a:spAutoFit/>
          </a:bodyPr>
          <a:lstStyle/>
          <a:p>
            <a:r>
              <a:rPr lang="en-GB" sz="2800" b="1" dirty="0" smtClean="0">
                <a:solidFill>
                  <a:schemeClr val="accent1">
                    <a:lumMod val="60000"/>
                    <a:lumOff val="40000"/>
                  </a:schemeClr>
                </a:solidFill>
                <a:latin typeface="Comic Sans MS" pitchFamily="66" charset="0"/>
              </a:rPr>
              <a:t>Cloning</a:t>
            </a:r>
            <a:endParaRPr lang="en-GB" sz="2800" b="1" dirty="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4158600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rgbClr val="7030A0"/>
                </a:solidFill>
                <a:latin typeface="Comic Sans MS" pitchFamily="66" charset="0"/>
              </a:rPr>
              <a:t>Examples of Biological Procedures</a:t>
            </a:r>
            <a:endParaRPr lang="en-GB" sz="4000" b="1" dirty="0">
              <a:solidFill>
                <a:srgbClr val="7030A0"/>
              </a:solidFill>
              <a:latin typeface="Comic Sans MS" pitchFamily="66" charset="0"/>
            </a:endParaRPr>
          </a:p>
        </p:txBody>
      </p:sp>
      <p:sp>
        <p:nvSpPr>
          <p:cNvPr id="4" name="Rectangle 3">
            <a:extLst>
              <a:ext uri="{FF2B5EF4-FFF2-40B4-BE49-F238E27FC236}">
                <a16:creationId xmlns:a16="http://schemas.microsoft.com/office/drawing/2014/main" xmlns="" id="{316DDEC4-2581-4112-A912-4D6A38C4F2AE}"/>
              </a:ext>
            </a:extLst>
          </p:cNvPr>
          <p:cNvSpPr/>
          <p:nvPr/>
        </p:nvSpPr>
        <p:spPr>
          <a:xfrm>
            <a:off x="329939" y="361671"/>
            <a:ext cx="1118814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rot="20746946">
            <a:off x="927280" y="2122331"/>
            <a:ext cx="4082603" cy="523220"/>
          </a:xfrm>
          <a:prstGeom prst="rect">
            <a:avLst/>
          </a:prstGeom>
          <a:noFill/>
        </p:spPr>
        <p:txBody>
          <a:bodyPr wrap="square" rtlCol="0">
            <a:spAutoFit/>
          </a:bodyPr>
          <a:lstStyle/>
          <a:p>
            <a:r>
              <a:rPr lang="en-GB" sz="2800" b="1" dirty="0" smtClean="0">
                <a:solidFill>
                  <a:srgbClr val="FF0000"/>
                </a:solidFill>
                <a:latin typeface="Comic Sans MS" pitchFamily="66" charset="0"/>
              </a:rPr>
              <a:t>Genetic Engineering</a:t>
            </a:r>
            <a:endParaRPr lang="en-GB" sz="2800" b="1" dirty="0">
              <a:solidFill>
                <a:srgbClr val="FF0000"/>
              </a:solidFill>
              <a:latin typeface="Comic Sans MS" pitchFamily="66" charset="0"/>
            </a:endParaRPr>
          </a:p>
        </p:txBody>
      </p:sp>
      <p:sp>
        <p:nvSpPr>
          <p:cNvPr id="9" name="TextBox 8"/>
          <p:cNvSpPr txBox="1"/>
          <p:nvPr/>
        </p:nvSpPr>
        <p:spPr>
          <a:xfrm rot="551140">
            <a:off x="7319437" y="2204651"/>
            <a:ext cx="2686939" cy="523220"/>
          </a:xfrm>
          <a:prstGeom prst="rect">
            <a:avLst/>
          </a:prstGeom>
          <a:noFill/>
        </p:spPr>
        <p:txBody>
          <a:bodyPr wrap="square" rtlCol="0">
            <a:spAutoFit/>
          </a:bodyPr>
          <a:lstStyle/>
          <a:p>
            <a:r>
              <a:rPr lang="en-GB" sz="2800" b="1" dirty="0" smtClean="0">
                <a:solidFill>
                  <a:srgbClr val="00B0F0"/>
                </a:solidFill>
                <a:latin typeface="Comic Sans MS" pitchFamily="66" charset="0"/>
              </a:rPr>
              <a:t>Gene Therapy</a:t>
            </a:r>
            <a:endParaRPr lang="en-GB" sz="2800" b="1" dirty="0">
              <a:solidFill>
                <a:srgbClr val="00B0F0"/>
              </a:solidFill>
              <a:latin typeface="Comic Sans MS" pitchFamily="66" charset="0"/>
            </a:endParaRPr>
          </a:p>
        </p:txBody>
      </p:sp>
      <p:sp>
        <p:nvSpPr>
          <p:cNvPr id="10" name="TextBox 9"/>
          <p:cNvSpPr txBox="1"/>
          <p:nvPr/>
        </p:nvSpPr>
        <p:spPr>
          <a:xfrm>
            <a:off x="4678705" y="2541081"/>
            <a:ext cx="1808436" cy="523220"/>
          </a:xfrm>
          <a:prstGeom prst="rect">
            <a:avLst/>
          </a:prstGeom>
          <a:noFill/>
        </p:spPr>
        <p:txBody>
          <a:bodyPr wrap="square" rtlCol="0">
            <a:spAutoFit/>
          </a:bodyPr>
          <a:lstStyle/>
          <a:p>
            <a:r>
              <a:rPr lang="en-GB" sz="2800" b="1" dirty="0">
                <a:solidFill>
                  <a:srgbClr val="00B050"/>
                </a:solidFill>
                <a:latin typeface="Comic Sans MS" pitchFamily="66" charset="0"/>
              </a:rPr>
              <a:t>P</a:t>
            </a:r>
            <a:r>
              <a:rPr lang="en-GB" sz="2800" b="1" dirty="0" smtClean="0">
                <a:solidFill>
                  <a:srgbClr val="00B050"/>
                </a:solidFill>
                <a:latin typeface="Comic Sans MS" pitchFamily="66" charset="0"/>
              </a:rPr>
              <a:t>harming</a:t>
            </a:r>
            <a:endParaRPr lang="en-GB" sz="2800" b="1" dirty="0">
              <a:solidFill>
                <a:srgbClr val="00B050"/>
              </a:solidFill>
              <a:latin typeface="Comic Sans MS" pitchFamily="66" charset="0"/>
            </a:endParaRPr>
          </a:p>
        </p:txBody>
      </p:sp>
      <p:sp>
        <p:nvSpPr>
          <p:cNvPr id="12" name="TextBox 11"/>
          <p:cNvSpPr txBox="1"/>
          <p:nvPr/>
        </p:nvSpPr>
        <p:spPr>
          <a:xfrm rot="581476">
            <a:off x="1392446" y="4974838"/>
            <a:ext cx="3361587" cy="523220"/>
          </a:xfrm>
          <a:prstGeom prst="rect">
            <a:avLst/>
          </a:prstGeom>
          <a:noFill/>
        </p:spPr>
        <p:txBody>
          <a:bodyPr wrap="square" rtlCol="0">
            <a:spAutoFit/>
          </a:bodyPr>
          <a:lstStyle/>
          <a:p>
            <a:r>
              <a:rPr lang="en-GB" sz="2800" b="1" dirty="0" smtClean="0">
                <a:solidFill>
                  <a:srgbClr val="FFC000"/>
                </a:solidFill>
                <a:latin typeface="Comic Sans MS" pitchFamily="66" charset="0"/>
              </a:rPr>
              <a:t>Transgenic  Plants</a:t>
            </a:r>
            <a:endParaRPr lang="en-GB" sz="2800" b="1" dirty="0">
              <a:solidFill>
                <a:srgbClr val="FFC000"/>
              </a:solidFill>
              <a:latin typeface="Comic Sans MS" pitchFamily="66" charset="0"/>
            </a:endParaRPr>
          </a:p>
        </p:txBody>
      </p:sp>
      <p:sp>
        <p:nvSpPr>
          <p:cNvPr id="13" name="TextBox 12"/>
          <p:cNvSpPr txBox="1"/>
          <p:nvPr/>
        </p:nvSpPr>
        <p:spPr>
          <a:xfrm rot="20616431">
            <a:off x="6487141" y="4974838"/>
            <a:ext cx="3561842" cy="523220"/>
          </a:xfrm>
          <a:prstGeom prst="rect">
            <a:avLst/>
          </a:prstGeom>
          <a:noFill/>
        </p:spPr>
        <p:txBody>
          <a:bodyPr wrap="square" rtlCol="0">
            <a:spAutoFit/>
          </a:bodyPr>
          <a:lstStyle/>
          <a:p>
            <a:r>
              <a:rPr lang="en-GB" sz="2800" b="1" dirty="0" smtClean="0">
                <a:solidFill>
                  <a:srgbClr val="A10F85"/>
                </a:solidFill>
                <a:latin typeface="Comic Sans MS" pitchFamily="66" charset="0"/>
              </a:rPr>
              <a:t>Transgenic Animals</a:t>
            </a:r>
            <a:endParaRPr lang="en-GB" sz="2800" b="1" dirty="0">
              <a:solidFill>
                <a:srgbClr val="A10F85"/>
              </a:solidFill>
              <a:latin typeface="Comic Sans MS" pitchFamily="66" charset="0"/>
            </a:endParaRPr>
          </a:p>
        </p:txBody>
      </p:sp>
      <p:sp>
        <p:nvSpPr>
          <p:cNvPr id="14" name="TextBox 13"/>
          <p:cNvSpPr txBox="1"/>
          <p:nvPr/>
        </p:nvSpPr>
        <p:spPr>
          <a:xfrm>
            <a:off x="1927854" y="3537218"/>
            <a:ext cx="1497925" cy="523220"/>
          </a:xfrm>
          <a:prstGeom prst="rect">
            <a:avLst/>
          </a:prstGeom>
          <a:noFill/>
        </p:spPr>
        <p:txBody>
          <a:bodyPr wrap="square" rtlCol="0">
            <a:spAutoFit/>
          </a:bodyPr>
          <a:lstStyle/>
          <a:p>
            <a:r>
              <a:rPr lang="en-GB" sz="2800" b="1" dirty="0" smtClean="0">
                <a:solidFill>
                  <a:schemeClr val="accent1">
                    <a:lumMod val="60000"/>
                    <a:lumOff val="40000"/>
                  </a:schemeClr>
                </a:solidFill>
                <a:latin typeface="Comic Sans MS" pitchFamily="66" charset="0"/>
              </a:rPr>
              <a:t>Cloning</a:t>
            </a:r>
            <a:endParaRPr lang="en-GB" sz="2800" b="1" dirty="0">
              <a:solidFill>
                <a:schemeClr val="accent1">
                  <a:lumMod val="60000"/>
                  <a:lumOff val="40000"/>
                </a:schemeClr>
              </a:solidFill>
              <a:latin typeface="Comic Sans MS" pitchFamily="66" charset="0"/>
            </a:endParaRPr>
          </a:p>
        </p:txBody>
      </p:sp>
      <p:sp>
        <p:nvSpPr>
          <p:cNvPr id="15" name="TextBox 14"/>
          <p:cNvSpPr txBox="1"/>
          <p:nvPr/>
        </p:nvSpPr>
        <p:spPr>
          <a:xfrm>
            <a:off x="5140197" y="3567008"/>
            <a:ext cx="4910223" cy="523220"/>
          </a:xfrm>
          <a:prstGeom prst="rect">
            <a:avLst/>
          </a:prstGeom>
          <a:noFill/>
        </p:spPr>
        <p:txBody>
          <a:bodyPr wrap="square" rtlCol="0">
            <a:spAutoFit/>
          </a:bodyPr>
          <a:lstStyle/>
          <a:p>
            <a:r>
              <a:rPr lang="en-GB" sz="2800" b="1" dirty="0" smtClean="0">
                <a:solidFill>
                  <a:schemeClr val="accent2">
                    <a:lumMod val="75000"/>
                  </a:schemeClr>
                </a:solidFill>
                <a:latin typeface="Comic Sans MS" pitchFamily="66" charset="0"/>
              </a:rPr>
              <a:t>Genetically Modified Food</a:t>
            </a:r>
            <a:endParaRPr lang="en-GB" sz="2800" b="1" dirty="0">
              <a:solidFill>
                <a:schemeClr val="accent2">
                  <a:lumMod val="75000"/>
                </a:schemeClr>
              </a:solidFill>
              <a:latin typeface="Comic Sans MS" pitchFamily="66" charset="0"/>
            </a:endParaRPr>
          </a:p>
        </p:txBody>
      </p:sp>
    </p:spTree>
    <p:extLst>
      <p:ext uri="{BB962C8B-B14F-4D97-AF65-F5344CB8AC3E}">
        <p14:creationId xmlns:p14="http://schemas.microsoft.com/office/powerpoint/2010/main" val="17912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7030A0"/>
                </a:solidFill>
                <a:latin typeface="Comic Sans MS" pitchFamily="66" charset="0"/>
              </a:rPr>
              <a:t>What is Genetically Modified Food?</a:t>
            </a:r>
            <a:endParaRPr lang="en-GB" b="1" dirty="0">
              <a:solidFill>
                <a:srgbClr val="7030A0"/>
              </a:solidFill>
              <a:latin typeface="Comic Sans MS" pitchFamily="66" charset="0"/>
            </a:endParaRPr>
          </a:p>
        </p:txBody>
      </p:sp>
      <p:sp>
        <p:nvSpPr>
          <p:cNvPr id="4" name="Rectangle 3">
            <a:extLst>
              <a:ext uri="{FF2B5EF4-FFF2-40B4-BE49-F238E27FC236}">
                <a16:creationId xmlns:a16="http://schemas.microsoft.com/office/drawing/2014/main" xmlns="" id="{316DDEC4-2581-4112-A912-4D6A38C4F2AE}"/>
              </a:ext>
            </a:extLst>
          </p:cNvPr>
          <p:cNvSpPr/>
          <p:nvPr/>
        </p:nvSpPr>
        <p:spPr>
          <a:xfrm>
            <a:off x="329939" y="348792"/>
            <a:ext cx="1118814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 name="Content Placeholder 2"/>
          <p:cNvSpPr>
            <a:spLocks noGrp="1"/>
          </p:cNvSpPr>
          <p:nvPr>
            <p:ph sz="half" idx="1"/>
          </p:nvPr>
        </p:nvSpPr>
        <p:spPr>
          <a:xfrm>
            <a:off x="725510" y="1931093"/>
            <a:ext cx="3864733" cy="1452092"/>
          </a:xfrm>
          <a:prstGeom prst="rect">
            <a:avLst/>
          </a:prstGeom>
        </p:spPr>
        <p:txBody>
          <a:bodyPr>
            <a:noAutofit/>
          </a:bodyPr>
          <a:lstStyle/>
          <a:p>
            <a:pPr marL="0" indent="0" algn="ctr">
              <a:lnSpc>
                <a:spcPct val="100000"/>
              </a:lnSpc>
              <a:spcBef>
                <a:spcPts val="0"/>
              </a:spcBef>
              <a:buNone/>
              <a:defRPr/>
            </a:pPr>
            <a:r>
              <a:rPr kumimoji="0" lang="en-GB" sz="2400" b="0" i="0" u="none" strike="noStrike" kern="0" cap="none" spc="0" normalizeH="0" baseline="0" noProof="0" dirty="0" smtClean="0">
                <a:ln>
                  <a:noFill/>
                </a:ln>
                <a:solidFill>
                  <a:sysClr val="windowText" lastClr="000000"/>
                </a:solidFill>
                <a:effectLst/>
                <a:uLnTx/>
                <a:uFillTx/>
                <a:latin typeface="Comic Sans MS" pitchFamily="66" charset="0"/>
              </a:rPr>
              <a:t>The first controversial procedure to really grab the public’s attention was </a:t>
            </a:r>
            <a:r>
              <a:rPr kumimoji="0" lang="en-GB" sz="2400" b="1" i="0" u="none" strike="noStrike" kern="0" cap="none" spc="0" normalizeH="0" baseline="0" noProof="0" dirty="0" smtClean="0">
                <a:ln>
                  <a:noFill/>
                </a:ln>
                <a:solidFill>
                  <a:srgbClr val="7030A0"/>
                </a:solidFill>
                <a:effectLst/>
                <a:uLnTx/>
                <a:uFillTx/>
                <a:latin typeface="Comic Sans MS" pitchFamily="66" charset="0"/>
              </a:rPr>
              <a:t>genetically modified foods or GM foods</a:t>
            </a:r>
            <a:r>
              <a:rPr kumimoji="0" lang="en-GB" sz="2400" b="0" i="0" u="none" strike="noStrike" kern="0" cap="none" spc="0" normalizeH="0" baseline="0" noProof="0" dirty="0" smtClean="0">
                <a:ln>
                  <a:noFill/>
                </a:ln>
                <a:solidFill>
                  <a:sysClr val="windowText" lastClr="000000"/>
                </a:solidFill>
                <a:effectLst/>
                <a:uLnTx/>
                <a:uFillTx/>
                <a:latin typeface="Comic Sans MS" pitchFamily="66" charset="0"/>
              </a:rPr>
              <a:t>, also called food from </a:t>
            </a:r>
            <a:r>
              <a:rPr kumimoji="0" lang="en-GB" sz="2400" b="1" i="0" u="none" strike="noStrike" kern="0" cap="none" spc="0" normalizeH="0" baseline="0" noProof="0" dirty="0" smtClean="0">
                <a:ln>
                  <a:noFill/>
                </a:ln>
                <a:solidFill>
                  <a:srgbClr val="7030A0"/>
                </a:solidFill>
                <a:effectLst/>
                <a:uLnTx/>
                <a:uFillTx/>
                <a:latin typeface="Comic Sans MS" pitchFamily="66" charset="0"/>
              </a:rPr>
              <a:t>Genetically Modified Organisms or GMO. </a:t>
            </a:r>
            <a:r>
              <a:rPr kumimoji="0" lang="en-GB" sz="2400" i="0" u="none" strike="noStrike" kern="0" cap="none" spc="0" normalizeH="0" baseline="0" noProof="0" dirty="0" smtClean="0">
                <a:ln>
                  <a:noFill/>
                </a:ln>
                <a:effectLst/>
                <a:uLnTx/>
                <a:uFillTx/>
                <a:latin typeface="Comic Sans MS" pitchFamily="66" charset="0"/>
              </a:rPr>
              <a:t>The main reason is </a:t>
            </a:r>
            <a:r>
              <a:rPr lang="en-GB" sz="2400" dirty="0">
                <a:latin typeface="Comic Sans MS" pitchFamily="66" charset="0"/>
              </a:rPr>
              <a:t>for resistance to herbicides (</a:t>
            </a:r>
            <a:r>
              <a:rPr lang="en-GB" sz="2400" dirty="0" err="1">
                <a:latin typeface="Comic Sans MS" pitchFamily="66" charset="0"/>
              </a:rPr>
              <a:t>weedkillers</a:t>
            </a:r>
            <a:r>
              <a:rPr lang="en-GB" sz="2400" dirty="0">
                <a:latin typeface="Comic Sans MS" pitchFamily="66"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srgbClr val="7030A0"/>
                </a:solidFill>
                <a:effectLst/>
                <a:uLnTx/>
                <a:uFillTx/>
                <a:latin typeface="Comic Sans MS" pitchFamily="66" charset="0"/>
              </a:rPr>
              <a:t> </a:t>
            </a:r>
            <a:endParaRPr kumimoji="0" lang="en-GB" sz="2400" b="1" i="0" u="none" strike="noStrike" kern="0" cap="none" spc="0" normalizeH="0" baseline="0" noProof="0" dirty="0">
              <a:ln>
                <a:noFill/>
              </a:ln>
              <a:solidFill>
                <a:srgbClr val="7030A0"/>
              </a:solidFill>
              <a:effectLst/>
              <a:uLnTx/>
              <a:uFillTx/>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244" y="1379647"/>
            <a:ext cx="6527441" cy="489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60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1E63547-87AB-410E-BBA4-1BFA7F5F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78" y="0"/>
            <a:ext cx="11511643" cy="6858000"/>
          </a:xfrm>
          <a:prstGeom prst="rect">
            <a:avLst/>
          </a:prstGeom>
        </p:spPr>
      </p:pic>
    </p:spTree>
    <p:extLst>
      <p:ext uri="{BB962C8B-B14F-4D97-AF65-F5344CB8AC3E}">
        <p14:creationId xmlns:p14="http://schemas.microsoft.com/office/powerpoint/2010/main" val="4050802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01709" y="348792"/>
            <a:ext cx="10515600" cy="703821"/>
          </a:xfrm>
          <a:solidFill>
            <a:schemeClr val="bg1"/>
          </a:solidFill>
        </p:spPr>
        <p:txBody>
          <a:bodyPr/>
          <a:lstStyle/>
          <a:p>
            <a:pPr algn="ctr"/>
            <a:r>
              <a:rPr lang="en-GB" b="1" dirty="0" smtClean="0">
                <a:solidFill>
                  <a:srgbClr val="7030A0"/>
                </a:solidFill>
                <a:latin typeface="Comic Sans MS" pitchFamily="66" charset="0"/>
              </a:rPr>
              <a:t>GM Food. Good or Bad?</a:t>
            </a:r>
            <a:endParaRPr lang="en-GB" b="1" dirty="0">
              <a:solidFill>
                <a:srgbClr val="7030A0"/>
              </a:solidFill>
              <a:latin typeface="Comic Sans MS" pitchFamily="66" charset="0"/>
            </a:endParaRPr>
          </a:p>
        </p:txBody>
      </p:sp>
      <p:sp>
        <p:nvSpPr>
          <p:cNvPr id="7" name="Content Placeholder 2"/>
          <p:cNvSpPr>
            <a:spLocks noGrp="1"/>
          </p:cNvSpPr>
          <p:nvPr>
            <p:ph idx="1"/>
          </p:nvPr>
        </p:nvSpPr>
        <p:spPr>
          <a:xfrm>
            <a:off x="508406" y="1196238"/>
            <a:ext cx="11251842" cy="4525963"/>
          </a:xfrm>
        </p:spPr>
        <p:txBody>
          <a:bodyPr/>
          <a:lstStyle/>
          <a:p>
            <a:pPr marL="0" indent="0" algn="ctr">
              <a:buNone/>
            </a:pPr>
            <a:r>
              <a:rPr lang="en-GB" sz="2400" dirty="0" smtClean="0">
                <a:latin typeface="Comic Sans MS" pitchFamily="66" charset="0"/>
              </a:rPr>
              <a:t>The media compared this to creating the Frankenstein monster and called the early modified plants “</a:t>
            </a:r>
            <a:r>
              <a:rPr lang="en-GB" sz="2400" dirty="0" err="1" smtClean="0">
                <a:latin typeface="Comic Sans MS" pitchFamily="66" charset="0"/>
              </a:rPr>
              <a:t>Frankenfoods</a:t>
            </a:r>
            <a:r>
              <a:rPr lang="en-GB" sz="2400" dirty="0" smtClean="0">
                <a:latin typeface="Comic Sans MS" pitchFamily="66" charset="0"/>
              </a:rPr>
              <a:t>” and implied that scientists were “playing God” and interfering with nature.</a:t>
            </a:r>
          </a:p>
          <a:p>
            <a:pPr marL="0" indent="0" algn="ctr">
              <a:buNone/>
            </a:pPr>
            <a:r>
              <a:rPr lang="en-GB" sz="2400" dirty="0" smtClean="0">
                <a:latin typeface="Comic Sans MS" pitchFamily="66" charset="0"/>
              </a:rPr>
              <a:t>This created unease among the public and GM foods were removed from sale in Europe but not in the USA where agribusiness has more political power and influence.</a:t>
            </a:r>
          </a:p>
          <a:p>
            <a:pPr marL="0" indent="0" algn="ctr">
              <a:buNone/>
            </a:pPr>
            <a:endParaRPr lang="en-GB" sz="2800" dirty="0">
              <a:latin typeface="Comic Sans MS" pitchFamily="66" charset="0"/>
            </a:endParaRPr>
          </a:p>
        </p:txBody>
      </p:sp>
      <p:sp>
        <p:nvSpPr>
          <p:cNvPr id="9" name="Rectangle 8">
            <a:extLst>
              <a:ext uri="{FF2B5EF4-FFF2-40B4-BE49-F238E27FC236}">
                <a16:creationId xmlns:a16="http://schemas.microsoft.com/office/drawing/2014/main" xmlns="" id="{316DDEC4-2581-4112-A912-4D6A38C4F2AE}"/>
              </a:ext>
            </a:extLst>
          </p:cNvPr>
          <p:cNvSpPr/>
          <p:nvPr/>
        </p:nvSpPr>
        <p:spPr>
          <a:xfrm>
            <a:off x="329939" y="348792"/>
            <a:ext cx="11608776" cy="622085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3074" name="Picture 2" descr="Image result for gm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841" y="3664033"/>
            <a:ext cx="4855335" cy="290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19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xmlns="" id="{A8999F5F-B385-413D-B233-6821D3BF2B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5158" y="188913"/>
            <a:ext cx="8893231"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901904D1-0578-4C9B-A61A-7847A9374892}"/>
              </a:ext>
            </a:extLst>
          </p:cNvPr>
          <p:cNvSpPr/>
          <p:nvPr/>
        </p:nvSpPr>
        <p:spPr>
          <a:xfrm>
            <a:off x="329939" y="188913"/>
            <a:ext cx="11188146" cy="6482343"/>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 name="TextBox 3"/>
          <p:cNvSpPr txBox="1"/>
          <p:nvPr/>
        </p:nvSpPr>
        <p:spPr>
          <a:xfrm>
            <a:off x="584476" y="603071"/>
            <a:ext cx="1810994" cy="584775"/>
          </a:xfrm>
          <a:prstGeom prst="rect">
            <a:avLst/>
          </a:prstGeom>
          <a:noFill/>
        </p:spPr>
        <p:txBody>
          <a:bodyPr wrap="square" rtlCol="0">
            <a:spAutoFit/>
          </a:bodyPr>
          <a:lstStyle/>
          <a:p>
            <a:r>
              <a:rPr lang="en-GB" sz="3200" b="1" dirty="0" smtClean="0">
                <a:solidFill>
                  <a:srgbClr val="7030A0"/>
                </a:solidFill>
                <a:latin typeface="Comic Sans MS" pitchFamily="66" charset="0"/>
              </a:rPr>
              <a:t>Cloning</a:t>
            </a:r>
            <a:endParaRPr lang="en-GB" sz="3200" b="1" dirty="0">
              <a:solidFill>
                <a:srgbClr val="7030A0"/>
              </a:solidFill>
              <a:latin typeface="Comic Sans MS" pitchFamily="66" charset="0"/>
            </a:endParaRPr>
          </a:p>
        </p:txBody>
      </p:sp>
      <p:sp>
        <p:nvSpPr>
          <p:cNvPr id="2" name="Rectangle 1"/>
          <p:cNvSpPr/>
          <p:nvPr/>
        </p:nvSpPr>
        <p:spPr>
          <a:xfrm>
            <a:off x="455686" y="1396111"/>
            <a:ext cx="2506455" cy="2031325"/>
          </a:xfrm>
          <a:prstGeom prst="rect">
            <a:avLst/>
          </a:prstGeom>
        </p:spPr>
        <p:txBody>
          <a:bodyPr wrap="square">
            <a:spAutoFit/>
          </a:bodyPr>
          <a:lstStyle/>
          <a:p>
            <a:pPr algn="ctr"/>
            <a:r>
              <a:rPr lang="en-GB" dirty="0">
                <a:solidFill>
                  <a:srgbClr val="222222"/>
                </a:solidFill>
                <a:latin typeface="Comic Sans MS" pitchFamily="66" charset="0"/>
              </a:rPr>
              <a:t>Dolly was a female domestic sheep, and the first mammal cloned from an adult somatic cell, using the process of nuclear transfer.</a:t>
            </a:r>
            <a:endParaRPr lang="en-GB" dirty="0">
              <a:latin typeface="Comic Sans MS" pitchFamily="66" charset="0"/>
            </a:endParaRPr>
          </a:p>
        </p:txBody>
      </p:sp>
      <p:sp>
        <p:nvSpPr>
          <p:cNvPr id="5" name="Rectangle 4"/>
          <p:cNvSpPr/>
          <p:nvPr/>
        </p:nvSpPr>
        <p:spPr>
          <a:xfrm>
            <a:off x="455686" y="3514881"/>
            <a:ext cx="2735233" cy="2585323"/>
          </a:xfrm>
          <a:prstGeom prst="rect">
            <a:avLst/>
          </a:prstGeom>
        </p:spPr>
        <p:txBody>
          <a:bodyPr wrap="square">
            <a:spAutoFit/>
          </a:bodyPr>
          <a:lstStyle/>
          <a:p>
            <a:pPr algn="ctr"/>
            <a:r>
              <a:rPr lang="en-GB" dirty="0" smtClean="0"/>
              <a:t>Dolly was</a:t>
            </a:r>
            <a:r>
              <a:rPr lang="en-GB" dirty="0"/>
              <a:t> </a:t>
            </a:r>
            <a:r>
              <a:rPr lang="en-GB" dirty="0" err="1"/>
              <a:t>euthanised</a:t>
            </a:r>
            <a:r>
              <a:rPr lang="en-GB" dirty="0"/>
              <a:t> because she had a progressive lung disease and severe </a:t>
            </a:r>
            <a:r>
              <a:rPr lang="en-GB" dirty="0" smtClean="0"/>
              <a:t>arthritis.</a:t>
            </a:r>
            <a:r>
              <a:rPr lang="en-GB" baseline="30000" dirty="0"/>
              <a:t> </a:t>
            </a:r>
            <a:r>
              <a:rPr lang="en-GB" dirty="0" smtClean="0"/>
              <a:t>A</a:t>
            </a:r>
            <a:r>
              <a:rPr lang="en-GB" dirty="0"/>
              <a:t> Finn Dorset such as Dolly has a life expectancy of around 11 to 12 years, but Dolly lived 6.5 years</a:t>
            </a:r>
          </a:p>
        </p:txBody>
      </p:sp>
      <p:sp>
        <p:nvSpPr>
          <p:cNvPr id="6" name="Rectangle 5"/>
          <p:cNvSpPr/>
          <p:nvPr/>
        </p:nvSpPr>
        <p:spPr>
          <a:xfrm>
            <a:off x="333825" y="6287903"/>
            <a:ext cx="5256632" cy="369332"/>
          </a:xfrm>
          <a:prstGeom prst="rect">
            <a:avLst/>
          </a:prstGeom>
        </p:spPr>
        <p:txBody>
          <a:bodyPr wrap="none">
            <a:spAutoFit/>
          </a:bodyPr>
          <a:lstStyle/>
          <a:p>
            <a:r>
              <a:rPr lang="en-GB" dirty="0">
                <a:hlinkClick r:id="rId3"/>
              </a:rPr>
              <a:t>https://www.youtube.com/watch?v=tELZEPcgKkE</a:t>
            </a:r>
            <a:endParaRPr lang="en-GB" dirty="0"/>
          </a:p>
        </p:txBody>
      </p:sp>
    </p:spTree>
    <p:extLst>
      <p:ext uri="{BB962C8B-B14F-4D97-AF65-F5344CB8AC3E}">
        <p14:creationId xmlns:p14="http://schemas.microsoft.com/office/powerpoint/2010/main" val="299871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7030A0"/>
                </a:solidFill>
                <a:latin typeface="Comic Sans MS" pitchFamily="66" charset="0"/>
              </a:rPr>
              <a:t>What is Gene Therapy?</a:t>
            </a:r>
            <a:endParaRPr lang="en-GB" b="1" dirty="0">
              <a:solidFill>
                <a:srgbClr val="7030A0"/>
              </a:solidFill>
              <a:latin typeface="Comic Sans MS" pitchFamily="66" charset="0"/>
            </a:endParaRPr>
          </a:p>
        </p:txBody>
      </p:sp>
      <p:sp>
        <p:nvSpPr>
          <p:cNvPr id="4" name="Rectangle 3">
            <a:extLst>
              <a:ext uri="{FF2B5EF4-FFF2-40B4-BE49-F238E27FC236}">
                <a16:creationId xmlns:a16="http://schemas.microsoft.com/office/drawing/2014/main" xmlns="" id="{316DDEC4-2581-4112-A912-4D6A38C4F2AE}"/>
              </a:ext>
            </a:extLst>
          </p:cNvPr>
          <p:cNvSpPr/>
          <p:nvPr/>
        </p:nvSpPr>
        <p:spPr>
          <a:xfrm>
            <a:off x="329939" y="348792"/>
            <a:ext cx="11188146" cy="6068786"/>
          </a:xfrm>
          <a:prstGeom prst="rect">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2"/>
          <p:cNvSpPr>
            <a:spLocks noGrp="1"/>
          </p:cNvSpPr>
          <p:nvPr>
            <p:ph idx="1"/>
          </p:nvPr>
        </p:nvSpPr>
        <p:spPr>
          <a:xfrm>
            <a:off x="609600" y="1600201"/>
            <a:ext cx="10582141" cy="4525963"/>
          </a:xfrm>
        </p:spPr>
        <p:txBody>
          <a:bodyPr/>
          <a:lstStyle/>
          <a:p>
            <a:r>
              <a:rPr lang="en-GB" sz="3200" b="1" dirty="0" smtClean="0">
                <a:solidFill>
                  <a:srgbClr val="7030A0"/>
                </a:solidFill>
                <a:latin typeface="Comic Sans MS" pitchFamily="66" charset="0"/>
              </a:rPr>
              <a:t>Gene therapy </a:t>
            </a:r>
            <a:r>
              <a:rPr lang="en-GB" sz="3200" dirty="0" smtClean="0">
                <a:latin typeface="Comic Sans MS" pitchFamily="66" charset="0"/>
              </a:rPr>
              <a:t>is the treatment of disease by the transfer of genetic material (DNA) from one individual to another.</a:t>
            </a:r>
          </a:p>
          <a:p>
            <a:r>
              <a:rPr lang="en-GB" sz="3200" dirty="0" smtClean="0">
                <a:latin typeface="Comic Sans MS" pitchFamily="66" charset="0"/>
              </a:rPr>
              <a:t>This has the potential to cure genetic diseases like cystic fibrosis. </a:t>
            </a:r>
          </a:p>
          <a:p>
            <a:r>
              <a:rPr lang="en-GB" sz="3200" dirty="0" smtClean="0">
                <a:latin typeface="Comic Sans MS" pitchFamily="66" charset="0"/>
              </a:rPr>
              <a:t>Problems include: getting the gene into the target tissue, e.g. the lungs and getting the gene switched on once in the target cells. </a:t>
            </a:r>
          </a:p>
          <a:p>
            <a:endParaRPr lang="en-GB" dirty="0">
              <a:latin typeface="Comic Sans MS" pitchFamily="66" charset="0"/>
            </a:endParaRPr>
          </a:p>
        </p:txBody>
      </p:sp>
    </p:spTree>
    <p:extLst>
      <p:ext uri="{BB962C8B-B14F-4D97-AF65-F5344CB8AC3E}">
        <p14:creationId xmlns:p14="http://schemas.microsoft.com/office/powerpoint/2010/main" val="2090366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1044</Words>
  <Application>Microsoft Office PowerPoint</Application>
  <PresentationFormat>Custom</PresentationFormat>
  <Paragraphs>126</Paragraphs>
  <Slides>21</Slides>
  <Notes>1</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1_Office Theme</vt:lpstr>
      <vt:lpstr>Default Design</vt:lpstr>
      <vt:lpstr>1_Default Design</vt:lpstr>
      <vt:lpstr>2_Office Theme</vt:lpstr>
      <vt:lpstr>National 5 Biology   Unit 1 – Cell Biology</vt:lpstr>
      <vt:lpstr>We will be learning to…</vt:lpstr>
      <vt:lpstr>What are Controversial Biological Procedure?</vt:lpstr>
      <vt:lpstr>Examples of Biological Procedures</vt:lpstr>
      <vt:lpstr>What is Genetically Modified Food?</vt:lpstr>
      <vt:lpstr>PowerPoint Presentation</vt:lpstr>
      <vt:lpstr>GM Food. Good or Bad?</vt:lpstr>
      <vt:lpstr>PowerPoint Presentation</vt:lpstr>
      <vt:lpstr>What is Gene Therapy?</vt:lpstr>
      <vt:lpstr>Use of Gene Therapy</vt:lpstr>
      <vt:lpstr>Embryo Screening and Treatment </vt:lpstr>
      <vt:lpstr>Why is Gene Therapy Controversial</vt:lpstr>
      <vt:lpstr>What is Pharming?</vt:lpstr>
      <vt:lpstr>Uses of Pharming</vt:lpstr>
      <vt:lpstr>Why is Pharming Controversial?</vt:lpstr>
      <vt:lpstr>What are Transgenic Animals and Plants? </vt:lpstr>
      <vt:lpstr>Why are Transgenic Animals and Plants Controversial?</vt:lpstr>
      <vt:lpstr>Success Criteria </vt:lpstr>
      <vt:lpstr>PowerPoint Presentation</vt:lpstr>
      <vt:lpstr>Revision Questions</vt:lpstr>
      <vt:lpstr>Jobs slide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5 Biology   Unit 1 – Cell Biology</dc:title>
  <dc:creator>Poolewe</dc:creator>
  <cp:lastModifiedBy>NMcQuilken</cp:lastModifiedBy>
  <cp:revision>24</cp:revision>
  <dcterms:created xsi:type="dcterms:W3CDTF">2018-05-26T17:28:39Z</dcterms:created>
  <dcterms:modified xsi:type="dcterms:W3CDTF">2019-11-03T22:55:46Z</dcterms:modified>
</cp:coreProperties>
</file>