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65" r:id="rId3"/>
    <p:sldId id="266" r:id="rId4"/>
    <p:sldId id="268" r:id="rId5"/>
    <p:sldId id="270" r:id="rId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F3A05D-7071-C221-25EE-A18D0080182A}" v="82" dt="2024-10-10T23:37:36.28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71"/>
    <p:restoredTop sz="94672"/>
  </p:normalViewPr>
  <p:slideViewPr>
    <p:cSldViewPr snapToGrid="0">
      <p:cViewPr varScale="1">
        <p:scale>
          <a:sx n="52" d="100"/>
          <a:sy n="52"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692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98357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sz="2304" b="1"/>
            </a:lvl1pPr>
          </a:lstStyle>
          <a:p>
            <a:r>
              <a:t>Author and Date</a:t>
            </a:r>
          </a:p>
        </p:txBody>
      </p:sp>
      <p:sp>
        <p:nvSpPr>
          <p:cNvPr id="12" name="Presentation Title"/>
          <p:cNvSpPr txBox="1">
            <a:spLocks noGrp="1"/>
          </p:cNvSpPr>
          <p:nvPr>
            <p:ph type="title" hasCustomPrompt="1"/>
          </p:nvPr>
        </p:nvSpPr>
        <p:spPr>
          <a:xfrm>
            <a:off x="698500" y="1854200"/>
            <a:ext cx="11609057" cy="3302000"/>
          </a:xfrm>
          <a:prstGeom prst="rect">
            <a:avLst/>
          </a:prstGeom>
        </p:spPr>
        <p:txBody>
          <a:bodyPr anchor="b"/>
          <a:lstStyle>
            <a:lvl1pPr>
              <a:defRPr sz="8200" spc="-164"/>
            </a:lvl1pPr>
          </a:lstStyle>
          <a:p>
            <a:r>
              <a:t>Presentation Title</a:t>
            </a:r>
          </a:p>
        </p:txBody>
      </p:sp>
      <p:sp>
        <p:nvSpPr>
          <p:cNvPr id="13" name="Body Level One…"/>
          <p:cNvSpPr txBox="1">
            <a:spLocks noGrp="1"/>
          </p:cNvSpPr>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6353454" y="9220199"/>
            <a:ext cx="297892" cy="28747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z="8200" spc="-164">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8200" spc="-164">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8200" spc="-164">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8200" spc="-164">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8200" spc="-164">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sz="3800" b="1"/>
            </a:lvl1pPr>
          </a:lstStyle>
          <a:p>
            <a:r>
              <a:t>Fact information</a:t>
            </a:r>
          </a:p>
        </p:txBody>
      </p:sp>
      <p:sp>
        <p:nvSpPr>
          <p:cNvPr id="107" name="Body Level One…"/>
          <p:cNvSpPr txBox="1">
            <a:spLocks noGrp="1"/>
          </p:cNvSpPr>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sz="17600" b="1" spc="-176"/>
            </a:lvl1pPr>
            <a:lvl2pPr marL="0" indent="457200" algn="ctr">
              <a:lnSpc>
                <a:spcPct val="80000"/>
              </a:lnSpc>
              <a:spcBef>
                <a:spcPts val="0"/>
              </a:spcBef>
              <a:buSzTx/>
              <a:buNone/>
              <a:defRPr sz="17600" b="1" spc="-176"/>
            </a:lvl2pPr>
            <a:lvl3pPr marL="0" indent="914400" algn="ctr">
              <a:lnSpc>
                <a:spcPct val="80000"/>
              </a:lnSpc>
              <a:spcBef>
                <a:spcPts val="0"/>
              </a:spcBef>
              <a:buSzTx/>
              <a:buNone/>
              <a:defRPr sz="17600" b="1" spc="-176"/>
            </a:lvl3pPr>
            <a:lvl4pPr marL="0" indent="1371600" algn="ctr">
              <a:lnSpc>
                <a:spcPct val="80000"/>
              </a:lnSpc>
              <a:spcBef>
                <a:spcPts val="0"/>
              </a:spcBef>
              <a:buSzTx/>
              <a:buNone/>
              <a:defRPr sz="17600" b="1" spc="-176"/>
            </a:lvl4pPr>
            <a:lvl5pPr marL="0" indent="1828800" algn="ctr">
              <a:lnSpc>
                <a:spcPct val="80000"/>
              </a:lnSpc>
              <a:spcBef>
                <a:spcPts val="0"/>
              </a:spcBef>
              <a:buSzTx/>
              <a:buNone/>
              <a:defRPr sz="17600" b="1" spc="-176"/>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z="6000" spc="-119">
                <a:latin typeface="Helvetica Neue Medium"/>
                <a:ea typeface="Helvetica Neue Medium"/>
                <a:cs typeface="Helvetica Neue Medium"/>
                <a:sym typeface="Helvetica Neue Medium"/>
              </a:defRPr>
            </a:lvl1pPr>
            <a:lvl2pPr marL="457200" indent="114300">
              <a:spcBef>
                <a:spcPts val="0"/>
              </a:spcBef>
              <a:buSzTx/>
              <a:buNone/>
              <a:defRPr sz="6000" spc="-119">
                <a:latin typeface="Helvetica Neue Medium"/>
                <a:ea typeface="Helvetica Neue Medium"/>
                <a:cs typeface="Helvetica Neue Medium"/>
                <a:sym typeface="Helvetica Neue Medium"/>
              </a:defRPr>
            </a:lvl2pPr>
            <a:lvl3pPr marL="457200" indent="571500">
              <a:spcBef>
                <a:spcPts val="0"/>
              </a:spcBef>
              <a:buSzTx/>
              <a:buNone/>
              <a:defRPr sz="6000" spc="-119">
                <a:latin typeface="Helvetica Neue Medium"/>
                <a:ea typeface="Helvetica Neue Medium"/>
                <a:cs typeface="Helvetica Neue Medium"/>
                <a:sym typeface="Helvetica Neue Medium"/>
              </a:defRPr>
            </a:lvl3pPr>
            <a:lvl4pPr marL="457200" indent="1028700">
              <a:spcBef>
                <a:spcPts val="0"/>
              </a:spcBef>
              <a:buSzTx/>
              <a:buNone/>
              <a:defRPr sz="6000" spc="-119">
                <a:latin typeface="Helvetica Neue Medium"/>
                <a:ea typeface="Helvetica Neue Medium"/>
                <a:cs typeface="Helvetica Neue Medium"/>
                <a:sym typeface="Helvetica Neue Medium"/>
              </a:defRPr>
            </a:lvl4pPr>
            <a:lvl5pPr marL="457200" indent="1485900">
              <a:spcBef>
                <a:spcPts val="0"/>
              </a:spcBef>
              <a:buSzTx/>
              <a:buNone/>
              <a:defRPr sz="6000" spc="-119">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6" name="Attribution"/>
          <p:cNvSpPr txBox="1">
            <a:spLocks noGrp="1"/>
          </p:cNvSpPr>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sz="2304" b="1"/>
            </a:lvl1pPr>
          </a:lstStyle>
          <a:p>
            <a:r>
              <a:t>Attribution</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pappardelle pasta with parsley butter, roasted hazelnuts and shaved parmesan cheese"/>
          <p:cNvSpPr>
            <a:spLocks noGrp="1"/>
          </p:cNvSpPr>
          <p:nvPr>
            <p:ph type="pic" idx="21"/>
          </p:nvPr>
        </p:nvSpPr>
        <p:spPr>
          <a:xfrm>
            <a:off x="-2082800" y="687558"/>
            <a:ext cx="11165190" cy="8373892"/>
          </a:xfrm>
          <a:prstGeom prst="rect">
            <a:avLst/>
          </a:prstGeom>
        </p:spPr>
        <p:txBody>
          <a:bodyPr lIns="91439" tIns="45719" rIns="91439" bIns="45719">
            <a:noAutofit/>
          </a:bodyPr>
          <a:lstStyle/>
          <a:p>
            <a:endParaRPr/>
          </a:p>
        </p:txBody>
      </p:sp>
      <p:sp>
        <p:nvSpPr>
          <p:cNvPr id="125" name="Bowl of salad with fried rice, boiled eggs and chopsticks"/>
          <p:cNvSpPr>
            <a:spLocks noGrp="1"/>
          </p:cNvSpPr>
          <p:nvPr>
            <p:ph type="pic" sz="half" idx="22"/>
          </p:nvPr>
        </p:nvSpPr>
        <p:spPr>
          <a:xfrm>
            <a:off x="6597650" y="292100"/>
            <a:ext cx="5740400" cy="4592321"/>
          </a:xfrm>
          <a:prstGeom prst="rect">
            <a:avLst/>
          </a:prstGeom>
        </p:spPr>
        <p:txBody>
          <a:bodyPr lIns="91439" tIns="45719" rIns="91439" bIns="45719">
            <a:noAutofit/>
          </a:bodyPr>
          <a:lstStyle/>
          <a:p>
            <a:endParaRPr/>
          </a:p>
        </p:txBody>
      </p:sp>
      <p:sp>
        <p:nvSpPr>
          <p:cNvPr id="126" name="Bowl with salmon cakes, salad and houmous"/>
          <p:cNvSpPr>
            <a:spLocks noGrp="1"/>
          </p:cNvSpPr>
          <p:nvPr>
            <p:ph type="pic" idx="23"/>
          </p:nvPr>
        </p:nvSpPr>
        <p:spPr>
          <a:xfrm>
            <a:off x="4984750" y="2749413"/>
            <a:ext cx="7937500" cy="9238277"/>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016000" y="-1054100"/>
            <a:ext cx="14427200" cy="1154176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6353454" y="9220199"/>
            <a:ext cx="297892" cy="287479"/>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376767" y="-915894"/>
            <a:ext cx="17835652" cy="10682195"/>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98500" y="5181600"/>
            <a:ext cx="11607800" cy="3302000"/>
          </a:xfrm>
          <a:prstGeom prst="rect">
            <a:avLst/>
          </a:prstGeom>
        </p:spPr>
        <p:txBody>
          <a:bodyPr anchor="b"/>
          <a:lstStyle>
            <a:lvl1pPr>
              <a:defRPr sz="8200" spc="-164"/>
            </a:lvl1pPr>
          </a:lstStyle>
          <a:p>
            <a:r>
              <a:t>Presentation Title</a:t>
            </a:r>
          </a:p>
        </p:txBody>
      </p:sp>
      <p:sp>
        <p:nvSpPr>
          <p:cNvPr id="23" name="Body Level One…"/>
          <p:cNvSpPr txBox="1">
            <a:spLocks noGrp="1"/>
          </p:cNvSpPr>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sz="2304" b="1"/>
            </a:lvl1pPr>
          </a:lstStyle>
          <a:p>
            <a:r>
              <a:t>Author and Date</a:t>
            </a:r>
          </a:p>
        </p:txBody>
      </p:sp>
      <p:sp>
        <p:nvSpPr>
          <p:cNvPr id="25" name="Slide Number"/>
          <p:cNvSpPr txBox="1">
            <a:spLocks noGrp="1"/>
          </p:cNvSpPr>
          <p:nvPr>
            <p:ph type="sldNum" sz="quarter" idx="2"/>
          </p:nvPr>
        </p:nvSpPr>
        <p:spPr>
          <a:xfrm>
            <a:off x="6349999" y="9220199"/>
            <a:ext cx="297893" cy="28747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
          <p:cNvSpPr>
            <a:spLocks noGrp="1"/>
          </p:cNvSpPr>
          <p:nvPr>
            <p:ph type="pic" idx="21"/>
          </p:nvPr>
        </p:nvSpPr>
        <p:spPr>
          <a:xfrm>
            <a:off x="5319129" y="495299"/>
            <a:ext cx="7543801" cy="8780059"/>
          </a:xfrm>
          <a:prstGeom prst="rect">
            <a:avLst/>
          </a:prstGeom>
        </p:spPr>
        <p:txBody>
          <a:bodyPr lIns="91439" tIns="45719" rIns="91439" bIns="45719">
            <a:noAutofit/>
          </a:bodyPr>
          <a:lstStyle/>
          <a:p>
            <a:endParaRPr/>
          </a:p>
        </p:txBody>
      </p:sp>
      <p:sp>
        <p:nvSpPr>
          <p:cNvPr id="33" name="Body Level One…"/>
          <p:cNvSpPr txBox="1">
            <a:spLocks noGrp="1"/>
          </p:cNvSpPr>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Slide Subtitle</a:t>
            </a:r>
          </a:p>
          <a:p>
            <a:pPr lvl="1"/>
            <a:endParaRPr/>
          </a:p>
          <a:p>
            <a:pPr lvl="2"/>
            <a:endParaRPr/>
          </a:p>
          <a:p>
            <a:pPr lvl="3"/>
            <a:endParaRPr/>
          </a:p>
          <a:p>
            <a:pPr lvl="4"/>
            <a:endParaRPr/>
          </a:p>
        </p:txBody>
      </p:sp>
      <p:sp>
        <p:nvSpPr>
          <p:cNvPr id="34" name="Slide Title"/>
          <p:cNvSpPr txBox="1">
            <a:spLocks noGrp="1"/>
          </p:cNvSpPr>
          <p:nvPr>
            <p:ph type="title" hasCustomPrompt="1"/>
          </p:nvPr>
        </p:nvSpPr>
        <p:spPr>
          <a:xfrm>
            <a:off x="698500" y="692534"/>
            <a:ext cx="5105400" cy="4387466"/>
          </a:xfrm>
          <a:prstGeom prst="rect">
            <a:avLst/>
          </a:prstGeom>
        </p:spPr>
        <p:txBody>
          <a:bodyPr anchor="b"/>
          <a:lstStyle/>
          <a:p>
            <a:r>
              <a:t>Slide Title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3" name="Slide Subtitle"/>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44" name="Slide Title"/>
          <p:cNvSpPr txBox="1">
            <a:spLocks noGrp="1"/>
          </p:cNvSpPr>
          <p:nvPr>
            <p:ph type="title" hasCustomPrompt="1"/>
          </p:nvPr>
        </p:nvSpPr>
        <p:spPr>
          <a:prstGeom prst="rect">
            <a:avLst/>
          </a:prstGeom>
        </p:spPr>
        <p:txBody>
          <a:bodyPr/>
          <a:lstStyle/>
          <a:p>
            <a:r>
              <a:t>Slide 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589358"/>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wl of pappardelle pasta with parsley butter, roasted hazelnuts and shaved parmesan cheese"/>
          <p:cNvSpPr>
            <a:spLocks noGrp="1"/>
          </p:cNvSpPr>
          <p:nvPr>
            <p:ph type="pic" idx="21"/>
          </p:nvPr>
        </p:nvSpPr>
        <p:spPr>
          <a:xfrm>
            <a:off x="6172200" y="596900"/>
            <a:ext cx="6448425" cy="8597900"/>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698500" y="444500"/>
            <a:ext cx="5105400" cy="1016000"/>
          </a:xfrm>
          <a:prstGeom prst="rect">
            <a:avLst/>
          </a:prstGeom>
        </p:spPr>
        <p:txBody>
          <a:bodyPr/>
          <a:lstStyle/>
          <a:p>
            <a:r>
              <a:t>Slide Title</a:t>
            </a:r>
          </a:p>
        </p:txBody>
      </p:sp>
      <p:sp>
        <p:nvSpPr>
          <p:cNvPr id="62" name="Slide Subtitle"/>
          <p:cNvSpPr txBox="1">
            <a:spLocks noGrp="1"/>
          </p:cNvSpPr>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63" name="Body Level One…"/>
          <p:cNvSpPr txBox="1">
            <a:spLocks noGrp="1"/>
          </p:cNvSpPr>
          <p:nvPr>
            <p:ph type="body" sz="half" idx="1" hasCustomPrompt="1"/>
          </p:nvPr>
        </p:nvSpPr>
        <p:spPr>
          <a:xfrm>
            <a:off x="698500" y="3480196"/>
            <a:ext cx="5105400" cy="5593161"/>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698500" y="3225800"/>
            <a:ext cx="11607800" cy="3302000"/>
          </a:xfrm>
          <a:prstGeom prst="rect">
            <a:avLst/>
          </a:prstGeom>
        </p:spPr>
        <p:txBody>
          <a:bodyPr anchor="ctr"/>
          <a:lstStyle>
            <a:lvl1pPr>
              <a:defRPr sz="8200" b="0" spc="-164">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98500" y="444500"/>
            <a:ext cx="11607800" cy="10160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sz="38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a:spcBef>
                <a:spcPts val="1300"/>
              </a:spcBef>
              <a:buSzTx/>
              <a:buNone/>
              <a:defRPr sz="3800" spc="-38"/>
            </a:lvl1pPr>
            <a:lvl2pPr marL="0" indent="457200">
              <a:spcBef>
                <a:spcPts val="1300"/>
              </a:spcBef>
              <a:buSzTx/>
              <a:buNone/>
              <a:defRPr sz="3800" spc="-38"/>
            </a:lvl2pPr>
            <a:lvl3pPr marL="0" indent="914400">
              <a:spcBef>
                <a:spcPts val="1300"/>
              </a:spcBef>
              <a:buSzTx/>
              <a:buNone/>
              <a:defRPr sz="3800" spc="-38"/>
            </a:lvl3pPr>
            <a:lvl4pPr marL="0" indent="1371600">
              <a:spcBef>
                <a:spcPts val="1300"/>
              </a:spcBef>
              <a:buSzTx/>
              <a:buNone/>
              <a:defRPr sz="3800" spc="-38"/>
            </a:lvl4pPr>
            <a:lvl5pPr marL="0" indent="1828800">
              <a:spcBef>
                <a:spcPts val="1300"/>
              </a:spcBef>
              <a:buSzTx/>
              <a:buNone/>
              <a:defRPr sz="3800" spc="-38"/>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698500" y="2959100"/>
            <a:ext cx="11607800" cy="609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3" name="Slide Title"/>
          <p:cNvSpPr txBox="1">
            <a:spLocks noGrp="1"/>
          </p:cNvSpPr>
          <p:nvPr>
            <p:ph type="title" hasCustomPrompt="1"/>
          </p:nvPr>
        </p:nvSpPr>
        <p:spPr>
          <a:xfrm>
            <a:off x="698500" y="440266"/>
            <a:ext cx="11607800"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4" name="Slide Number"/>
          <p:cNvSpPr txBox="1">
            <a:spLocks noGrp="1"/>
          </p:cNvSpPr>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lide bullet text"/>
          <p:cNvSpPr txBox="1">
            <a:spLocks noGrp="1"/>
          </p:cNvSpPr>
          <p:nvPr>
            <p:ph type="body" idx="1"/>
          </p:nvPr>
        </p:nvSpPr>
        <p:spPr>
          <a:prstGeom prst="rect">
            <a:avLst/>
          </a:prstGeom>
        </p:spPr>
        <p:txBody>
          <a:bodyPr/>
          <a:lstStyle/>
          <a:p>
            <a:endParaRPr/>
          </a:p>
        </p:txBody>
      </p:sp>
      <p:sp>
        <p:nvSpPr>
          <p:cNvPr id="152" name="Slide Subtitle"/>
          <p:cNvSpPr txBox="1">
            <a:spLocks noGrp="1"/>
          </p:cNvSpPr>
          <p:nvPr>
            <p:ph type="body" idx="21"/>
          </p:nvPr>
        </p:nvSpPr>
        <p:spPr>
          <a:prstGeom prst="rect">
            <a:avLst/>
          </a:prstGeom>
        </p:spPr>
        <p:txBody>
          <a:bodyPr>
            <a:normAutofit lnSpcReduction="10000"/>
          </a:bodyPr>
          <a:lstStyle/>
          <a:p>
            <a:endParaRPr/>
          </a:p>
        </p:txBody>
      </p:sp>
      <p:sp>
        <p:nvSpPr>
          <p:cNvPr id="153" name="Slide Title"/>
          <p:cNvSpPr txBox="1">
            <a:spLocks noGrp="1"/>
          </p:cNvSpPr>
          <p:nvPr>
            <p:ph type="title"/>
          </p:nvPr>
        </p:nvSpPr>
        <p:spPr>
          <a:prstGeom prst="rect">
            <a:avLst/>
          </a:prstGeom>
        </p:spPr>
        <p:txBody>
          <a:bodyPr/>
          <a:lstStyle/>
          <a:p>
            <a:pPr defTabSz="1716590">
              <a:defRPr sz="5940" spc="-118"/>
            </a:pPr>
            <a:endParaRPr/>
          </a:p>
        </p:txBody>
      </p:sp>
      <p:pic>
        <p:nvPicPr>
          <p:cNvPr id="154" name="Attendance Matters (Slide A).jpg" descr="Attendance Matters (Slide A).jpg"/>
          <p:cNvPicPr>
            <a:picLocks noChangeAspect="1"/>
          </p:cNvPicPr>
          <p:nvPr/>
        </p:nvPicPr>
        <p:blipFill>
          <a:blip r:embed="rId2"/>
          <a:stretch>
            <a:fillRect/>
          </a:stretch>
        </p:blipFill>
        <p:spPr>
          <a:xfrm>
            <a:off x="0" y="0"/>
            <a:ext cx="13004800" cy="97536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lide bullet text"/>
          <p:cNvSpPr txBox="1">
            <a:spLocks noGrp="1"/>
          </p:cNvSpPr>
          <p:nvPr>
            <p:ph type="body" idx="1"/>
          </p:nvPr>
        </p:nvSpPr>
        <p:spPr>
          <a:prstGeom prst="rect">
            <a:avLst/>
          </a:prstGeom>
        </p:spPr>
        <p:txBody>
          <a:bodyPr/>
          <a:lstStyle/>
          <a:p>
            <a:endParaRPr/>
          </a:p>
        </p:txBody>
      </p:sp>
      <p:sp>
        <p:nvSpPr>
          <p:cNvPr id="152" name="Slide Subtitle"/>
          <p:cNvSpPr txBox="1">
            <a:spLocks noGrp="1"/>
          </p:cNvSpPr>
          <p:nvPr>
            <p:ph type="body" idx="21"/>
          </p:nvPr>
        </p:nvSpPr>
        <p:spPr>
          <a:prstGeom prst="rect">
            <a:avLst/>
          </a:prstGeom>
        </p:spPr>
        <p:txBody>
          <a:bodyPr>
            <a:normAutofit lnSpcReduction="10000"/>
          </a:bodyPr>
          <a:lstStyle/>
          <a:p>
            <a:endParaRPr/>
          </a:p>
        </p:txBody>
      </p:sp>
      <p:sp>
        <p:nvSpPr>
          <p:cNvPr id="153" name="Slide Title"/>
          <p:cNvSpPr txBox="1">
            <a:spLocks noGrp="1"/>
          </p:cNvSpPr>
          <p:nvPr>
            <p:ph type="title"/>
          </p:nvPr>
        </p:nvSpPr>
        <p:spPr>
          <a:prstGeom prst="rect">
            <a:avLst/>
          </a:prstGeom>
        </p:spPr>
        <p:txBody>
          <a:bodyPr/>
          <a:lstStyle/>
          <a:p>
            <a:pPr defTabSz="1716590">
              <a:defRPr sz="5940" spc="-118"/>
            </a:pPr>
            <a:endParaRPr/>
          </a:p>
        </p:txBody>
      </p:sp>
      <p:pic>
        <p:nvPicPr>
          <p:cNvPr id="154" name="Attendance Matters (Slide A).jpg" descr="Attendance Matters (Slide A).jpg"/>
          <p:cNvPicPr>
            <a:picLocks noChangeAspect="1"/>
          </p:cNvPicPr>
          <p:nvPr/>
        </p:nvPicPr>
        <p:blipFill>
          <a:blip r:embed="rId2"/>
          <a:stretch>
            <a:fillRect/>
          </a:stretch>
        </p:blipFill>
        <p:spPr>
          <a:xfrm>
            <a:off x="0" y="0"/>
            <a:ext cx="13004800" cy="9753600"/>
          </a:xfrm>
          <a:prstGeom prst="rect">
            <a:avLst/>
          </a:prstGeom>
          <a:ln w="12700">
            <a:miter lim="400000"/>
          </a:ln>
        </p:spPr>
      </p:pic>
      <p:pic>
        <p:nvPicPr>
          <p:cNvPr id="4" name="Picture 3" descr="A poster with a clock and text&#10;&#10;Description automatically generated">
            <a:extLst>
              <a:ext uri="{FF2B5EF4-FFF2-40B4-BE49-F238E27FC236}">
                <a16:creationId xmlns:a16="http://schemas.microsoft.com/office/drawing/2014/main" id="{9686EAA8-FCF6-57A2-30AE-79DC4D6C2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128171" cy="9833307"/>
          </a:xfrm>
          <a:prstGeom prst="rect">
            <a:avLst/>
          </a:prstGeom>
        </p:spPr>
      </p:pic>
    </p:spTree>
    <p:extLst>
      <p:ext uri="{BB962C8B-B14F-4D97-AF65-F5344CB8AC3E}">
        <p14:creationId xmlns:p14="http://schemas.microsoft.com/office/powerpoint/2010/main" val="389258816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lide bullet text"/>
          <p:cNvSpPr txBox="1">
            <a:spLocks noGrp="1"/>
          </p:cNvSpPr>
          <p:nvPr>
            <p:ph type="body" idx="1"/>
          </p:nvPr>
        </p:nvSpPr>
        <p:spPr>
          <a:prstGeom prst="rect">
            <a:avLst/>
          </a:prstGeom>
        </p:spPr>
        <p:txBody>
          <a:bodyPr/>
          <a:lstStyle/>
          <a:p>
            <a:endParaRPr/>
          </a:p>
        </p:txBody>
      </p:sp>
      <p:sp>
        <p:nvSpPr>
          <p:cNvPr id="162" name="Slide Subtitle"/>
          <p:cNvSpPr txBox="1">
            <a:spLocks noGrp="1"/>
          </p:cNvSpPr>
          <p:nvPr>
            <p:ph type="body" idx="21"/>
          </p:nvPr>
        </p:nvSpPr>
        <p:spPr>
          <a:prstGeom prst="rect">
            <a:avLst/>
          </a:prstGeom>
        </p:spPr>
        <p:txBody>
          <a:bodyPr>
            <a:normAutofit lnSpcReduction="10000"/>
          </a:bodyPr>
          <a:lstStyle/>
          <a:p>
            <a:endParaRPr/>
          </a:p>
        </p:txBody>
      </p:sp>
      <p:sp>
        <p:nvSpPr>
          <p:cNvPr id="163" name="Slide Title"/>
          <p:cNvSpPr txBox="1">
            <a:spLocks noGrp="1"/>
          </p:cNvSpPr>
          <p:nvPr>
            <p:ph type="title"/>
          </p:nvPr>
        </p:nvSpPr>
        <p:spPr>
          <a:prstGeom prst="rect">
            <a:avLst/>
          </a:prstGeom>
        </p:spPr>
        <p:txBody>
          <a:bodyPr/>
          <a:lstStyle/>
          <a:p>
            <a:pPr defTabSz="1716590">
              <a:defRPr sz="5940" spc="-118"/>
            </a:pPr>
            <a:endParaRPr/>
          </a:p>
        </p:txBody>
      </p:sp>
      <p:pic>
        <p:nvPicPr>
          <p:cNvPr id="164" name="Attendance Matters (Slide 2).jpg" descr="Attendance Matters (Slide 2).jpg"/>
          <p:cNvPicPr>
            <a:picLocks noChangeAspect="1"/>
          </p:cNvPicPr>
          <p:nvPr/>
        </p:nvPicPr>
        <p:blipFill>
          <a:blip r:embed="rId3"/>
          <a:stretch>
            <a:fillRect/>
          </a:stretch>
        </p:blipFill>
        <p:spPr>
          <a:xfrm>
            <a:off x="0" y="0"/>
            <a:ext cx="13128171" cy="10282362"/>
          </a:xfrm>
          <a:prstGeom prst="rect">
            <a:avLst/>
          </a:prstGeom>
          <a:ln w="12700">
            <a:miter lim="400000"/>
          </a:ln>
        </p:spPr>
      </p:pic>
      <p:sp>
        <p:nvSpPr>
          <p:cNvPr id="3" name="Black Title">
            <a:extLst>
              <a:ext uri="{FF2B5EF4-FFF2-40B4-BE49-F238E27FC236}">
                <a16:creationId xmlns:a16="http://schemas.microsoft.com/office/drawing/2014/main" id="{767E5E80-2C9C-34A6-CB18-948204B54F40}"/>
              </a:ext>
            </a:extLst>
          </p:cNvPr>
          <p:cNvSpPr txBox="1"/>
          <p:nvPr/>
        </p:nvSpPr>
        <p:spPr>
          <a:xfrm>
            <a:off x="7779909" y="146317"/>
            <a:ext cx="487793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a:solidFill>
                  <a:srgbClr val="323333"/>
                </a:solidFill>
                <a:latin typeface="Helvetica Neue Black Condensed"/>
                <a:ea typeface="Helvetica Neue Black Condensed"/>
                <a:cs typeface="Helvetica Neue Black Condensed"/>
                <a:sym typeface="Helvetica Neue Black Condensed"/>
              </a:defRPr>
            </a:lvl1pPr>
          </a:lstStyle>
          <a:p>
            <a:r>
              <a:rPr lang="en-GB" dirty="0"/>
              <a:t>Our Strategy</a:t>
            </a:r>
            <a:endParaRPr dirty="0"/>
          </a:p>
        </p:txBody>
      </p:sp>
      <p:sp>
        <p:nvSpPr>
          <p:cNvPr id="4"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2ACEDDC5-8DAF-FDE1-63B3-EE090FFC0458}"/>
              </a:ext>
            </a:extLst>
          </p:cNvPr>
          <p:cNvSpPr txBox="1"/>
          <p:nvPr/>
        </p:nvSpPr>
        <p:spPr>
          <a:xfrm>
            <a:off x="346953" y="1171496"/>
            <a:ext cx="11959347" cy="82278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4100">
                <a:solidFill>
                  <a:srgbClr val="383D42"/>
                </a:solidFill>
              </a:defRPr>
            </a:lvl1pPr>
          </a:lstStyle>
          <a:p>
            <a:pPr algn="just"/>
            <a:r>
              <a:rPr lang="en-GB" sz="2400" b="1" dirty="0">
                <a:solidFill>
                  <a:srgbClr val="0070C0"/>
                </a:solidFill>
              </a:rPr>
              <a:t>Accurate recording is everyone’s responsibility</a:t>
            </a:r>
          </a:p>
          <a:p>
            <a:pPr marL="342900" indent="-342900" algn="just">
              <a:buClr>
                <a:srgbClr val="0070C0"/>
              </a:buClr>
              <a:buFont typeface="Wingdings" pitchFamily="2" charset="2"/>
              <a:buChar char="Ø"/>
            </a:pPr>
            <a:r>
              <a:rPr lang="en-GB" sz="2400" dirty="0"/>
              <a:t>Parents/Carers calling the absence line</a:t>
            </a:r>
          </a:p>
          <a:p>
            <a:pPr marL="342900" indent="-342900" algn="just">
              <a:buClr>
                <a:srgbClr val="0070C0"/>
              </a:buClr>
              <a:buFont typeface="Wingdings" pitchFamily="2" charset="2"/>
              <a:buChar char="Ø"/>
            </a:pPr>
            <a:r>
              <a:rPr lang="en-GB" sz="2400" dirty="0"/>
              <a:t>Parents/Carers discussing attendance with Pupil Support</a:t>
            </a:r>
          </a:p>
          <a:p>
            <a:pPr marL="342900" indent="-342900" algn="just">
              <a:buClr>
                <a:srgbClr val="0070C0"/>
              </a:buClr>
              <a:buFont typeface="Wingdings" pitchFamily="2" charset="2"/>
              <a:buChar char="Ø"/>
            </a:pPr>
            <a:r>
              <a:rPr lang="en-GB" sz="2400" dirty="0"/>
              <a:t>Pupils attending all classes at all times</a:t>
            </a:r>
          </a:p>
          <a:p>
            <a:pPr marL="342900" indent="-342900" algn="just">
              <a:buClr>
                <a:srgbClr val="0070C0"/>
              </a:buClr>
              <a:buFont typeface="Wingdings" pitchFamily="2" charset="2"/>
              <a:buChar char="Ø"/>
            </a:pPr>
            <a:r>
              <a:rPr lang="en-GB" sz="2400" dirty="0"/>
              <a:t>Staff accurately recording attendance every period</a:t>
            </a:r>
          </a:p>
          <a:p>
            <a:pPr algn="just"/>
            <a:endParaRPr lang="en-GB" sz="2400" b="1" dirty="0"/>
          </a:p>
          <a:p>
            <a:pPr algn="just"/>
            <a:r>
              <a:rPr lang="en-GB" sz="2400" b="1" dirty="0">
                <a:solidFill>
                  <a:schemeClr val="accent3">
                    <a:lumMod val="75000"/>
                  </a:schemeClr>
                </a:solidFill>
              </a:rPr>
              <a:t>Early identification and intervention</a:t>
            </a:r>
          </a:p>
          <a:p>
            <a:pPr marL="342900" indent="-342900" algn="just">
              <a:buClr>
                <a:schemeClr val="accent3">
                  <a:lumMod val="75000"/>
                </a:schemeClr>
              </a:buClr>
              <a:buFont typeface="Wingdings" pitchFamily="2" charset="2"/>
              <a:buChar char="Ø"/>
            </a:pPr>
            <a:r>
              <a:rPr lang="en-GB" sz="2400" dirty="0"/>
              <a:t>Daily checks by Pupil Support, Year Team, School Office</a:t>
            </a:r>
          </a:p>
          <a:p>
            <a:pPr marL="342900" indent="-342900" algn="just">
              <a:buClr>
                <a:schemeClr val="accent3">
                  <a:lumMod val="75000"/>
                </a:schemeClr>
              </a:buClr>
              <a:buFont typeface="Wingdings" pitchFamily="2" charset="2"/>
              <a:buChar char="Ø"/>
            </a:pPr>
            <a:r>
              <a:rPr lang="en-GB" sz="2400" dirty="0"/>
              <a:t>Parents/Carers notified of absence/late coming via group call</a:t>
            </a:r>
          </a:p>
          <a:p>
            <a:pPr marL="342900" indent="-342900" algn="just">
              <a:buClr>
                <a:schemeClr val="accent3">
                  <a:lumMod val="75000"/>
                </a:schemeClr>
              </a:buClr>
              <a:buFont typeface="Wingdings" pitchFamily="2" charset="2"/>
              <a:buChar char="Ø"/>
            </a:pPr>
            <a:r>
              <a:rPr lang="en-GB" sz="2400" dirty="0"/>
              <a:t>Regular letters home to families showing all absences and late coming</a:t>
            </a:r>
          </a:p>
          <a:p>
            <a:pPr algn="just"/>
            <a:endParaRPr lang="en-GB" sz="2400" b="1" dirty="0"/>
          </a:p>
          <a:p>
            <a:pPr algn="just"/>
            <a:r>
              <a:rPr lang="en-GB" sz="2400" b="1" dirty="0">
                <a:solidFill>
                  <a:srgbClr val="FFC000"/>
                </a:solidFill>
              </a:rPr>
              <a:t>Targeted Interventions work best</a:t>
            </a:r>
          </a:p>
          <a:p>
            <a:pPr marL="342900" indent="-342900" algn="just">
              <a:buClr>
                <a:srgbClr val="FFC000"/>
              </a:buClr>
              <a:buFont typeface="Wingdings" pitchFamily="2" charset="2"/>
              <a:buChar char="Ø"/>
            </a:pPr>
            <a:r>
              <a:rPr lang="en-GB" sz="2400" dirty="0"/>
              <a:t>Parents/Carers invited to discuss ways to support their child to attend</a:t>
            </a:r>
          </a:p>
          <a:p>
            <a:pPr marL="342900" indent="-342900" algn="just">
              <a:buClr>
                <a:srgbClr val="FFC000"/>
              </a:buClr>
              <a:buFont typeface="Wingdings" pitchFamily="2" charset="2"/>
              <a:buChar char="Ø"/>
            </a:pPr>
            <a:r>
              <a:rPr lang="en-GB" sz="2400" dirty="0"/>
              <a:t>Flexible approaches with support from Pupil Support, SFL, Youth Hub and J12</a:t>
            </a:r>
          </a:p>
          <a:p>
            <a:pPr marL="342900" indent="-342900" algn="just">
              <a:buClr>
                <a:srgbClr val="FFC000"/>
              </a:buClr>
              <a:buFont typeface="Wingdings" pitchFamily="2" charset="2"/>
              <a:buChar char="Ø"/>
            </a:pPr>
            <a:r>
              <a:rPr lang="en-GB" sz="2400" dirty="0"/>
              <a:t>Working with families, young people and partner agencies</a:t>
            </a:r>
          </a:p>
          <a:p>
            <a:pPr marL="342900" indent="-342900" algn="just">
              <a:buClr>
                <a:srgbClr val="FFC000"/>
              </a:buClr>
              <a:buFont typeface="Wingdings" pitchFamily="2" charset="2"/>
              <a:buChar char="Ø"/>
            </a:pPr>
            <a:r>
              <a:rPr lang="en-GB" sz="2400" dirty="0"/>
              <a:t>Promoting the importance of attendance to everyone</a:t>
            </a:r>
          </a:p>
          <a:p>
            <a:pPr algn="just"/>
            <a:endParaRPr lang="en-GB" sz="2400" dirty="0">
              <a:solidFill>
                <a:srgbClr val="FF0000"/>
              </a:solidFill>
            </a:endParaRPr>
          </a:p>
          <a:p>
            <a:pPr algn="just"/>
            <a:r>
              <a:rPr lang="en-GB" sz="2400" b="1" dirty="0">
                <a:solidFill>
                  <a:srgbClr val="FF0000"/>
                </a:solidFill>
              </a:rPr>
              <a:t>Rewards, recognition and praise</a:t>
            </a:r>
          </a:p>
          <a:p>
            <a:pPr marL="342900" indent="-342900" algn="just">
              <a:buClr>
                <a:srgbClr val="FF0000"/>
              </a:buClr>
              <a:buFont typeface="Wingdings" pitchFamily="2" charset="2"/>
              <a:buChar char="Ø"/>
            </a:pPr>
            <a:r>
              <a:rPr lang="en-GB" sz="2400" dirty="0"/>
              <a:t>Promoting the importance of attendance</a:t>
            </a:r>
          </a:p>
          <a:p>
            <a:pPr marL="342900" indent="-342900" algn="just">
              <a:buClr>
                <a:srgbClr val="FF0000"/>
              </a:buClr>
              <a:buFont typeface="Wingdings" pitchFamily="2" charset="2"/>
              <a:buChar char="Ø"/>
            </a:pPr>
            <a:r>
              <a:rPr lang="en-GB" sz="2400" dirty="0"/>
              <a:t>Highlighting improvements in attendance </a:t>
            </a:r>
          </a:p>
          <a:p>
            <a:pPr marL="342900" indent="-342900" algn="just">
              <a:buClr>
                <a:srgbClr val="FF0000"/>
              </a:buClr>
              <a:buFont typeface="Wingdings" pitchFamily="2" charset="2"/>
              <a:buChar char="Ø"/>
            </a:pPr>
            <a:r>
              <a:rPr lang="en-GB" sz="2400" dirty="0"/>
              <a:t>Celebrating positive attendance</a:t>
            </a:r>
          </a:p>
          <a:p>
            <a:pPr marL="342900" indent="-342900" algn="just">
              <a:buClr>
                <a:srgbClr val="FF0000"/>
              </a:buClr>
              <a:buFont typeface="Wingdings" pitchFamily="2" charset="2"/>
              <a:buChar char="Ø"/>
            </a:pPr>
            <a:r>
              <a:rPr lang="en-GB" sz="2400" dirty="0"/>
              <a:t>Rewarding positive attendance</a:t>
            </a:r>
          </a:p>
        </p:txBody>
      </p:sp>
    </p:spTree>
    <p:extLst>
      <p:ext uri="{BB962C8B-B14F-4D97-AF65-F5344CB8AC3E}">
        <p14:creationId xmlns:p14="http://schemas.microsoft.com/office/powerpoint/2010/main" val="42023380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lide bullet text"/>
          <p:cNvSpPr txBox="1">
            <a:spLocks noGrp="1"/>
          </p:cNvSpPr>
          <p:nvPr>
            <p:ph type="body" idx="1"/>
          </p:nvPr>
        </p:nvSpPr>
        <p:spPr>
          <a:prstGeom prst="rect">
            <a:avLst/>
          </a:prstGeom>
        </p:spPr>
        <p:txBody>
          <a:bodyPr/>
          <a:lstStyle/>
          <a:p>
            <a:endParaRPr/>
          </a:p>
        </p:txBody>
      </p:sp>
      <p:sp>
        <p:nvSpPr>
          <p:cNvPr id="162" name="Slide Subtitle"/>
          <p:cNvSpPr txBox="1">
            <a:spLocks noGrp="1"/>
          </p:cNvSpPr>
          <p:nvPr>
            <p:ph type="body" idx="21"/>
          </p:nvPr>
        </p:nvSpPr>
        <p:spPr>
          <a:prstGeom prst="rect">
            <a:avLst/>
          </a:prstGeom>
        </p:spPr>
        <p:txBody>
          <a:bodyPr>
            <a:normAutofit lnSpcReduction="10000"/>
          </a:bodyPr>
          <a:lstStyle/>
          <a:p>
            <a:endParaRPr/>
          </a:p>
        </p:txBody>
      </p:sp>
      <p:sp>
        <p:nvSpPr>
          <p:cNvPr id="163" name="Slide Title"/>
          <p:cNvSpPr txBox="1">
            <a:spLocks noGrp="1"/>
          </p:cNvSpPr>
          <p:nvPr>
            <p:ph type="title"/>
          </p:nvPr>
        </p:nvSpPr>
        <p:spPr>
          <a:prstGeom prst="rect">
            <a:avLst/>
          </a:prstGeom>
        </p:spPr>
        <p:txBody>
          <a:bodyPr/>
          <a:lstStyle/>
          <a:p>
            <a:pPr defTabSz="1716590">
              <a:defRPr sz="5940" spc="-118"/>
            </a:pPr>
            <a:endParaRPr/>
          </a:p>
        </p:txBody>
      </p:sp>
      <p:pic>
        <p:nvPicPr>
          <p:cNvPr id="164" name="Attendance Matters (Slide 2).jpg" descr="Attendance Matters (Slide 2).jpg"/>
          <p:cNvPicPr>
            <a:picLocks noChangeAspect="1"/>
          </p:cNvPicPr>
          <p:nvPr/>
        </p:nvPicPr>
        <p:blipFill>
          <a:blip r:embed="rId3"/>
          <a:stretch>
            <a:fillRect/>
          </a:stretch>
        </p:blipFill>
        <p:spPr>
          <a:xfrm>
            <a:off x="0" y="0"/>
            <a:ext cx="13004800" cy="9753600"/>
          </a:xfrm>
          <a:prstGeom prst="rect">
            <a:avLst/>
          </a:prstGeom>
          <a:ln w="12700">
            <a:miter lim="400000"/>
          </a:ln>
        </p:spPr>
      </p:pic>
      <p:sp>
        <p:nvSpPr>
          <p:cNvPr id="165" name="Red Title"/>
          <p:cNvSpPr txBox="1"/>
          <p:nvPr/>
        </p:nvSpPr>
        <p:spPr>
          <a:xfrm>
            <a:off x="2435676" y="476343"/>
            <a:ext cx="789959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a:solidFill>
                  <a:srgbClr val="CF5B4E"/>
                </a:solidFill>
                <a:latin typeface="Helvetica Neue Black Condensed"/>
                <a:ea typeface="Helvetica Neue Black Condensed"/>
                <a:cs typeface="Helvetica Neue Black Condensed"/>
                <a:sym typeface="Helvetica Neue Black Condensed"/>
              </a:defRPr>
            </a:lvl1pPr>
          </a:lstStyle>
          <a:p>
            <a:r>
              <a:rPr lang="en-GB" dirty="0"/>
              <a:t>Attendance Trends</a:t>
            </a:r>
            <a:endParaRPr dirty="0"/>
          </a:p>
        </p:txBody>
      </p:sp>
      <p:sp>
        <p:nvSpPr>
          <p:cNvPr id="166"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106891" y="2427202"/>
            <a:ext cx="10560528"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4100">
                <a:solidFill>
                  <a:srgbClr val="383D42"/>
                </a:solidFill>
              </a:defRPr>
            </a:lvl1pPr>
          </a:lstStyle>
          <a:p>
            <a:endParaRPr dirty="0"/>
          </a:p>
        </p:txBody>
      </p:sp>
      <p:graphicFrame>
        <p:nvGraphicFramePr>
          <p:cNvPr id="2" name="Table 1">
            <a:extLst>
              <a:ext uri="{FF2B5EF4-FFF2-40B4-BE49-F238E27FC236}">
                <a16:creationId xmlns:a16="http://schemas.microsoft.com/office/drawing/2014/main" id="{84DF307B-F054-435A-B23A-4186013D1824}"/>
              </a:ext>
            </a:extLst>
          </p:cNvPr>
          <p:cNvGraphicFramePr>
            <a:graphicFrameLocks noGrp="1"/>
          </p:cNvGraphicFramePr>
          <p:nvPr>
            <p:extLst>
              <p:ext uri="{D42A27DB-BD31-4B8C-83A1-F6EECF244321}">
                <p14:modId xmlns:p14="http://schemas.microsoft.com/office/powerpoint/2010/main" val="3142126759"/>
              </p:ext>
            </p:extLst>
          </p:nvPr>
        </p:nvGraphicFramePr>
        <p:xfrm>
          <a:off x="670526" y="1937698"/>
          <a:ext cx="10996893" cy="2175556"/>
        </p:xfrm>
        <a:graphic>
          <a:graphicData uri="http://schemas.openxmlformats.org/drawingml/2006/table">
            <a:tbl>
              <a:tblPr firstRow="1" firstCol="1" bandRow="1">
                <a:tableStyleId>{5940675A-B579-460E-94D1-54222C63F5DA}</a:tableStyleId>
              </a:tblPr>
              <a:tblGrid>
                <a:gridCol w="2820624">
                  <a:extLst>
                    <a:ext uri="{9D8B030D-6E8A-4147-A177-3AD203B41FA5}">
                      <a16:colId xmlns:a16="http://schemas.microsoft.com/office/drawing/2014/main" val="2300149413"/>
                    </a:ext>
                  </a:extLst>
                </a:gridCol>
                <a:gridCol w="2725423">
                  <a:extLst>
                    <a:ext uri="{9D8B030D-6E8A-4147-A177-3AD203B41FA5}">
                      <a16:colId xmlns:a16="http://schemas.microsoft.com/office/drawing/2014/main" val="385543767"/>
                    </a:ext>
                  </a:extLst>
                </a:gridCol>
                <a:gridCol w="2725423">
                  <a:extLst>
                    <a:ext uri="{9D8B030D-6E8A-4147-A177-3AD203B41FA5}">
                      <a16:colId xmlns:a16="http://schemas.microsoft.com/office/drawing/2014/main" val="3762697771"/>
                    </a:ext>
                  </a:extLst>
                </a:gridCol>
                <a:gridCol w="2725423">
                  <a:extLst>
                    <a:ext uri="{9D8B030D-6E8A-4147-A177-3AD203B41FA5}">
                      <a16:colId xmlns:a16="http://schemas.microsoft.com/office/drawing/2014/main" val="3298084498"/>
                    </a:ext>
                  </a:extLst>
                </a:gridCol>
              </a:tblGrid>
              <a:tr h="1043543">
                <a:tc>
                  <a:txBody>
                    <a:bodyPr/>
                    <a:lstStyle/>
                    <a:p>
                      <a:pPr algn="l">
                        <a:lnSpc>
                          <a:spcPct val="115000"/>
                        </a:lnSpc>
                        <a:spcAft>
                          <a:spcPts val="0"/>
                        </a:spcAft>
                      </a:pPr>
                      <a:r>
                        <a:rPr lang="en-GB" sz="3600" b="1" dirty="0">
                          <a:effectLst/>
                        </a:rPr>
                        <a:t> Weekly   Attendance</a:t>
                      </a:r>
                      <a:endParaRPr lang="en-GB" sz="3600" b="1" dirty="0">
                        <a:effectLst/>
                        <a:latin typeface="Calibri" panose="020F0502020204030204" pitchFamily="34" charset="0"/>
                        <a:ea typeface="Batang" panose="02030600000101010101" pitchFamily="18" charset="-127"/>
                        <a:cs typeface="Times New Roman" panose="02020603050405020304" pitchFamily="18" charset="0"/>
                      </a:endParaRPr>
                    </a:p>
                  </a:txBody>
                  <a:tcPr marL="9525" marR="9525" marT="9525" marB="9525"/>
                </a:tc>
                <a:tc>
                  <a:txBody>
                    <a:bodyPr/>
                    <a:lstStyle/>
                    <a:p>
                      <a:pPr algn="l">
                        <a:lnSpc>
                          <a:spcPct val="115000"/>
                        </a:lnSpc>
                        <a:spcAft>
                          <a:spcPts val="0"/>
                        </a:spcAft>
                      </a:pPr>
                      <a:r>
                        <a:rPr lang="en-GB" sz="3600" b="1" dirty="0">
                          <a:effectLst/>
                        </a:rPr>
                        <a:t> 2022 -  2023</a:t>
                      </a:r>
                      <a:endParaRPr lang="en-GB" sz="3600" b="1" dirty="0">
                        <a:effectLst/>
                        <a:latin typeface="Calibri" panose="020F0502020204030204" pitchFamily="34" charset="0"/>
                        <a:ea typeface="Batang" panose="02030600000101010101" pitchFamily="18" charset="-127"/>
                        <a:cs typeface="Times New Roman" panose="02020603050405020304" pitchFamily="18" charset="0"/>
                      </a:endParaRPr>
                    </a:p>
                  </a:txBody>
                  <a:tcPr marL="9525" marR="9525" marT="9525" marB="9525"/>
                </a:tc>
                <a:tc>
                  <a:txBody>
                    <a:bodyPr/>
                    <a:lstStyle/>
                    <a:p>
                      <a:pPr algn="l">
                        <a:lnSpc>
                          <a:spcPct val="115000"/>
                        </a:lnSpc>
                        <a:spcAft>
                          <a:spcPts val="0"/>
                        </a:spcAft>
                      </a:pPr>
                      <a:r>
                        <a:rPr lang="en-GB" sz="3600" b="1" dirty="0">
                          <a:effectLst/>
                        </a:rPr>
                        <a:t> 2023 - 2024</a:t>
                      </a:r>
                      <a:endParaRPr lang="en-GB" sz="3600" b="1" dirty="0">
                        <a:effectLst/>
                        <a:latin typeface="Calibri" panose="020F0502020204030204" pitchFamily="34" charset="0"/>
                        <a:ea typeface="Batang" panose="02030600000101010101" pitchFamily="18" charset="-127"/>
                        <a:cs typeface="Times New Roman" panose="02020603050405020304" pitchFamily="18" charset="0"/>
                      </a:endParaRPr>
                    </a:p>
                  </a:txBody>
                  <a:tcPr marL="9525" marR="9525" marT="9525" marB="9525"/>
                </a:tc>
                <a:tc>
                  <a:txBody>
                    <a:bodyPr/>
                    <a:lstStyle/>
                    <a:p>
                      <a:pPr algn="l">
                        <a:lnSpc>
                          <a:spcPct val="115000"/>
                        </a:lnSpc>
                        <a:spcAft>
                          <a:spcPts val="0"/>
                        </a:spcAft>
                      </a:pPr>
                      <a:r>
                        <a:rPr lang="en-GB" sz="3600" b="1" dirty="0">
                          <a:effectLst/>
                        </a:rPr>
                        <a:t> 2024 - 2025</a:t>
                      </a:r>
                      <a:endParaRPr lang="en-GB" sz="3600" b="1" dirty="0">
                        <a:effectLst/>
                        <a:latin typeface="Calibri" panose="020F0502020204030204" pitchFamily="34" charset="0"/>
                        <a:ea typeface="Batang" panose="02030600000101010101" pitchFamily="18" charset="-127"/>
                        <a:cs typeface="Times New Roman" panose="02020603050405020304" pitchFamily="18" charset="0"/>
                      </a:endParaRPr>
                    </a:p>
                  </a:txBody>
                  <a:tcPr marL="9525" marR="9525" marT="9525" marB="9525"/>
                </a:tc>
                <a:extLst>
                  <a:ext uri="{0D108BD9-81ED-4DB2-BD59-A6C34878D82A}">
                    <a16:rowId xmlns:a16="http://schemas.microsoft.com/office/drawing/2014/main" val="3281486203"/>
                  </a:ext>
                </a:extLst>
              </a:tr>
              <a:tr h="935210">
                <a:tc>
                  <a:txBody>
                    <a:bodyPr/>
                    <a:lstStyle/>
                    <a:p>
                      <a:pPr algn="l">
                        <a:lnSpc>
                          <a:spcPct val="115000"/>
                        </a:lnSpc>
                        <a:spcAft>
                          <a:spcPts val="0"/>
                        </a:spcAft>
                      </a:pPr>
                      <a:r>
                        <a:rPr lang="en-GB" sz="3600" dirty="0">
                          <a:effectLst/>
                        </a:rPr>
                        <a:t> Start of Oct</a:t>
                      </a:r>
                      <a:endParaRPr lang="en-GB" sz="3600" dirty="0">
                        <a:effectLst/>
                        <a:latin typeface="Calibri" panose="020F0502020204030204" pitchFamily="34" charset="0"/>
                        <a:ea typeface="Batang" panose="02030600000101010101" pitchFamily="18" charset="-127"/>
                        <a:cs typeface="Times New Roman" panose="02020603050405020304" pitchFamily="18" charset="0"/>
                      </a:endParaRPr>
                    </a:p>
                  </a:txBody>
                  <a:tcPr marL="9525" marR="9525" marT="9525" marB="9525"/>
                </a:tc>
                <a:tc>
                  <a:txBody>
                    <a:bodyPr/>
                    <a:lstStyle/>
                    <a:p>
                      <a:pPr algn="ctr">
                        <a:lnSpc>
                          <a:spcPct val="115000"/>
                        </a:lnSpc>
                        <a:spcAft>
                          <a:spcPts val="0"/>
                        </a:spcAft>
                      </a:pPr>
                      <a:r>
                        <a:rPr lang="en-GB" sz="3600" dirty="0">
                          <a:effectLst/>
                          <a:latin typeface="Calibri" panose="020F0502020204030204" pitchFamily="34" charset="0"/>
                          <a:ea typeface="Batang" panose="02030600000101010101" pitchFamily="18" charset="-127"/>
                          <a:cs typeface="Times New Roman" panose="02020603050405020304" pitchFamily="18" charset="0"/>
                        </a:rPr>
                        <a:t> 82.24%</a:t>
                      </a:r>
                    </a:p>
                  </a:txBody>
                  <a:tcPr marL="9525" marR="9525" marT="9525" marB="9525"/>
                </a:tc>
                <a:tc>
                  <a:txBody>
                    <a:bodyPr/>
                    <a:lstStyle/>
                    <a:p>
                      <a:pPr algn="ctr">
                        <a:lnSpc>
                          <a:spcPct val="115000"/>
                        </a:lnSpc>
                        <a:spcAft>
                          <a:spcPts val="0"/>
                        </a:spcAft>
                      </a:pPr>
                      <a:r>
                        <a:rPr lang="en-GB" sz="3600" dirty="0">
                          <a:effectLst/>
                          <a:latin typeface="Calibri" panose="020F0502020204030204" pitchFamily="34" charset="0"/>
                          <a:ea typeface="Batang" panose="02030600000101010101" pitchFamily="18" charset="-127"/>
                          <a:cs typeface="Times New Roman" panose="02020603050405020304" pitchFamily="18" charset="0"/>
                        </a:rPr>
                        <a:t> 86%</a:t>
                      </a:r>
                    </a:p>
                  </a:txBody>
                  <a:tcPr marL="9525" marR="9525" marT="9525" marB="9525"/>
                </a:tc>
                <a:tc>
                  <a:txBody>
                    <a:bodyPr/>
                    <a:lstStyle/>
                    <a:p>
                      <a:pPr algn="ctr">
                        <a:lnSpc>
                          <a:spcPct val="115000"/>
                        </a:lnSpc>
                        <a:spcAft>
                          <a:spcPts val="0"/>
                        </a:spcAft>
                      </a:pPr>
                      <a:r>
                        <a:rPr lang="en-GB" sz="3600" b="1" dirty="0">
                          <a:effectLst/>
                          <a:latin typeface="Calibri" panose="020F0502020204030204" pitchFamily="34" charset="0"/>
                          <a:ea typeface="Batang" panose="02030600000101010101" pitchFamily="18" charset="-127"/>
                          <a:cs typeface="Times New Roman" panose="02020603050405020304" pitchFamily="18" charset="0"/>
                        </a:rPr>
                        <a:t> 87% </a:t>
                      </a:r>
                    </a:p>
                  </a:txBody>
                  <a:tcPr marL="9525" marR="9525" marT="9525" marB="9525">
                    <a:solidFill>
                      <a:srgbClr val="92D050"/>
                    </a:solidFill>
                  </a:tcPr>
                </a:tc>
                <a:extLst>
                  <a:ext uri="{0D108BD9-81ED-4DB2-BD59-A6C34878D82A}">
                    <a16:rowId xmlns:a16="http://schemas.microsoft.com/office/drawing/2014/main" val="2891133992"/>
                  </a:ext>
                </a:extLst>
              </a:tr>
            </a:tbl>
          </a:graphicData>
        </a:graphic>
      </p:graphicFrame>
      <p:graphicFrame>
        <p:nvGraphicFramePr>
          <p:cNvPr id="9" name="Table 8">
            <a:extLst>
              <a:ext uri="{FF2B5EF4-FFF2-40B4-BE49-F238E27FC236}">
                <a16:creationId xmlns:a16="http://schemas.microsoft.com/office/drawing/2014/main" id="{D7D0FC5F-60A8-4466-9983-F3F520BDE780}"/>
              </a:ext>
            </a:extLst>
          </p:cNvPr>
          <p:cNvGraphicFramePr>
            <a:graphicFrameLocks noGrp="1"/>
          </p:cNvGraphicFramePr>
          <p:nvPr>
            <p:extLst>
              <p:ext uri="{D42A27DB-BD31-4B8C-83A1-F6EECF244321}">
                <p14:modId xmlns:p14="http://schemas.microsoft.com/office/powerpoint/2010/main" val="468008372"/>
              </p:ext>
            </p:extLst>
          </p:nvPr>
        </p:nvGraphicFramePr>
        <p:xfrm>
          <a:off x="698500" y="4602758"/>
          <a:ext cx="6558801" cy="3930793"/>
        </p:xfrm>
        <a:graphic>
          <a:graphicData uri="http://schemas.openxmlformats.org/drawingml/2006/table">
            <a:tbl>
              <a:tblPr firstRow="1" firstCol="1" bandRow="1">
                <a:tableStyleId>{5940675A-B579-460E-94D1-54222C63F5DA}</a:tableStyleId>
              </a:tblPr>
              <a:tblGrid>
                <a:gridCol w="1447541">
                  <a:extLst>
                    <a:ext uri="{9D8B030D-6E8A-4147-A177-3AD203B41FA5}">
                      <a16:colId xmlns:a16="http://schemas.microsoft.com/office/drawing/2014/main" val="2300149413"/>
                    </a:ext>
                  </a:extLst>
                </a:gridCol>
                <a:gridCol w="2349398">
                  <a:extLst>
                    <a:ext uri="{9D8B030D-6E8A-4147-A177-3AD203B41FA5}">
                      <a16:colId xmlns:a16="http://schemas.microsoft.com/office/drawing/2014/main" val="385543767"/>
                    </a:ext>
                  </a:extLst>
                </a:gridCol>
                <a:gridCol w="2761862">
                  <a:extLst>
                    <a:ext uri="{9D8B030D-6E8A-4147-A177-3AD203B41FA5}">
                      <a16:colId xmlns:a16="http://schemas.microsoft.com/office/drawing/2014/main" val="3298084498"/>
                    </a:ext>
                  </a:extLst>
                </a:gridCol>
              </a:tblGrid>
              <a:tr h="1125163">
                <a:tc>
                  <a:txBody>
                    <a:bodyPr/>
                    <a:lstStyle/>
                    <a:p>
                      <a:pPr algn="l">
                        <a:lnSpc>
                          <a:spcPct val="115000"/>
                        </a:lnSpc>
                        <a:spcAft>
                          <a:spcPts val="0"/>
                        </a:spcAft>
                      </a:pPr>
                      <a:r>
                        <a:rPr lang="en-GB" sz="2800" b="1" dirty="0">
                          <a:effectLst/>
                        </a:rPr>
                        <a:t> Year </a:t>
                      </a:r>
                    </a:p>
                    <a:p>
                      <a:pPr algn="l">
                        <a:lnSpc>
                          <a:spcPct val="115000"/>
                        </a:lnSpc>
                        <a:spcAft>
                          <a:spcPts val="0"/>
                        </a:spcAft>
                      </a:pPr>
                      <a:r>
                        <a:rPr lang="en-GB" sz="2800" b="1" dirty="0">
                          <a:effectLst/>
                        </a:rPr>
                        <a:t> Group</a:t>
                      </a:r>
                      <a:endParaRPr lang="en-GB" sz="2800" b="1" dirty="0">
                        <a:effectLst/>
                        <a:latin typeface="Calibri" panose="020F0502020204030204" pitchFamily="34" charset="0"/>
                        <a:ea typeface="Batang" panose="02030600000101010101" pitchFamily="18" charset="-127"/>
                        <a:cs typeface="Times New Roman" panose="02020603050405020304" pitchFamily="18" charset="0"/>
                      </a:endParaRPr>
                    </a:p>
                  </a:txBody>
                  <a:tcPr marL="9525" marR="9525" marT="9525" marB="9525"/>
                </a:tc>
                <a:tc>
                  <a:txBody>
                    <a:bodyPr/>
                    <a:lstStyle/>
                    <a:p>
                      <a:pPr algn="l">
                        <a:lnSpc>
                          <a:spcPct val="115000"/>
                        </a:lnSpc>
                        <a:spcAft>
                          <a:spcPts val="0"/>
                        </a:spcAft>
                      </a:pPr>
                      <a:r>
                        <a:rPr lang="en-GB" sz="2800" b="1" dirty="0">
                          <a:effectLst/>
                        </a:rPr>
                        <a:t> 2022 -  2023</a:t>
                      </a:r>
                      <a:endParaRPr lang="en-GB" sz="2800" b="1" dirty="0">
                        <a:effectLst/>
                        <a:latin typeface="Calibri" panose="020F0502020204030204" pitchFamily="34" charset="0"/>
                        <a:ea typeface="Batang" panose="02030600000101010101" pitchFamily="18" charset="-127"/>
                        <a:cs typeface="Times New Roman" panose="02020603050405020304" pitchFamily="18" charset="0"/>
                      </a:endParaRPr>
                    </a:p>
                  </a:txBody>
                  <a:tcPr marL="9525" marR="9525" marT="9525" marB="9525"/>
                </a:tc>
                <a:tc>
                  <a:txBody>
                    <a:bodyPr/>
                    <a:lstStyle/>
                    <a:p>
                      <a:pPr algn="l">
                        <a:lnSpc>
                          <a:spcPct val="115000"/>
                        </a:lnSpc>
                        <a:spcAft>
                          <a:spcPts val="0"/>
                        </a:spcAft>
                      </a:pPr>
                      <a:r>
                        <a:rPr lang="en-GB" sz="2800" b="1" dirty="0">
                          <a:effectLst/>
                        </a:rPr>
                        <a:t> 2024 - 2025</a:t>
                      </a:r>
                      <a:endParaRPr lang="en-GB" sz="2800" b="1" dirty="0">
                        <a:effectLst/>
                        <a:latin typeface="Calibri" panose="020F0502020204030204" pitchFamily="34" charset="0"/>
                        <a:ea typeface="Batang" panose="02030600000101010101" pitchFamily="18" charset="-127"/>
                        <a:cs typeface="Times New Roman" panose="02020603050405020304" pitchFamily="18" charset="0"/>
                      </a:endParaRPr>
                    </a:p>
                  </a:txBody>
                  <a:tcPr marL="9525" marR="9525" marT="9525" marB="9525"/>
                </a:tc>
                <a:extLst>
                  <a:ext uri="{0D108BD9-81ED-4DB2-BD59-A6C34878D82A}">
                    <a16:rowId xmlns:a16="http://schemas.microsoft.com/office/drawing/2014/main" val="3281486203"/>
                  </a:ext>
                </a:extLst>
              </a:tr>
              <a:tr h="935210">
                <a:tc>
                  <a:txBody>
                    <a:bodyPr/>
                    <a:lstStyle/>
                    <a:p>
                      <a:pPr algn="l">
                        <a:lnSpc>
                          <a:spcPct val="115000"/>
                        </a:lnSpc>
                        <a:spcAft>
                          <a:spcPts val="0"/>
                        </a:spcAft>
                      </a:pPr>
                      <a:r>
                        <a:rPr lang="en-GB" sz="2800" dirty="0">
                          <a:effectLst/>
                        </a:rPr>
                        <a:t> S2</a:t>
                      </a:r>
                      <a:endParaRPr lang="en-GB" sz="2800" dirty="0">
                        <a:effectLst/>
                        <a:latin typeface="Calibri" panose="020F0502020204030204" pitchFamily="34" charset="0"/>
                        <a:ea typeface="Batang" panose="02030600000101010101" pitchFamily="18" charset="-127"/>
                        <a:cs typeface="Times New Roman" panose="02020603050405020304" pitchFamily="18" charset="0"/>
                      </a:endParaRPr>
                    </a:p>
                  </a:txBody>
                  <a:tcPr marL="9525" marR="9525" marT="9525" marB="9525"/>
                </a:tc>
                <a:tc>
                  <a:txBody>
                    <a:bodyPr/>
                    <a:lstStyle/>
                    <a:p>
                      <a:pPr algn="ctr">
                        <a:lnSpc>
                          <a:spcPct val="115000"/>
                        </a:lnSpc>
                        <a:spcAft>
                          <a:spcPts val="0"/>
                        </a:spcAft>
                      </a:pPr>
                      <a:r>
                        <a:rPr lang="en-GB" sz="2800" dirty="0">
                          <a:effectLst/>
                          <a:latin typeface="Calibri" panose="020F0502020204030204" pitchFamily="34" charset="0"/>
                          <a:ea typeface="Batang" panose="02030600000101010101" pitchFamily="18" charset="-127"/>
                          <a:cs typeface="Times New Roman" panose="02020603050405020304" pitchFamily="18" charset="0"/>
                        </a:rPr>
                        <a:t>78.69% </a:t>
                      </a:r>
                    </a:p>
                  </a:txBody>
                  <a:tcPr marL="9525" marR="9525" marT="9525" marB="9525"/>
                </a:tc>
                <a:tc>
                  <a:txBody>
                    <a:bodyPr/>
                    <a:lstStyle/>
                    <a:p>
                      <a:pPr algn="ctr">
                        <a:lnSpc>
                          <a:spcPct val="115000"/>
                        </a:lnSpc>
                        <a:spcAft>
                          <a:spcPts val="0"/>
                        </a:spcAft>
                      </a:pPr>
                      <a:r>
                        <a:rPr lang="en-GB" sz="2800" b="1" dirty="0">
                          <a:effectLst/>
                          <a:latin typeface="Calibri" panose="020F0502020204030204" pitchFamily="34" charset="0"/>
                          <a:ea typeface="Batang" panose="02030600000101010101" pitchFamily="18" charset="-127"/>
                          <a:cs typeface="Times New Roman" panose="02020603050405020304" pitchFamily="18" charset="0"/>
                        </a:rPr>
                        <a:t>86.07%</a:t>
                      </a:r>
                    </a:p>
                  </a:txBody>
                  <a:tcPr marL="9525" marR="9525" marT="9525" marB="9525">
                    <a:solidFill>
                      <a:srgbClr val="92D050"/>
                    </a:solidFill>
                  </a:tcPr>
                </a:tc>
                <a:extLst>
                  <a:ext uri="{0D108BD9-81ED-4DB2-BD59-A6C34878D82A}">
                    <a16:rowId xmlns:a16="http://schemas.microsoft.com/office/drawing/2014/main" val="2891133992"/>
                  </a:ext>
                </a:extLst>
              </a:tr>
              <a:tr h="935210">
                <a:tc>
                  <a:txBody>
                    <a:bodyPr/>
                    <a:lstStyle/>
                    <a:p>
                      <a:pPr algn="l">
                        <a:lnSpc>
                          <a:spcPct val="115000"/>
                        </a:lnSpc>
                        <a:spcAft>
                          <a:spcPts val="0"/>
                        </a:spcAft>
                      </a:pPr>
                      <a:r>
                        <a:rPr lang="en-GB" sz="2800" dirty="0">
                          <a:effectLst/>
                          <a:latin typeface="Calibri" panose="020F0502020204030204" pitchFamily="34" charset="0"/>
                          <a:ea typeface="Batang" panose="02030600000101010101" pitchFamily="18" charset="-127"/>
                          <a:cs typeface="Times New Roman" panose="02020603050405020304" pitchFamily="18" charset="0"/>
                        </a:rPr>
                        <a:t>  S3</a:t>
                      </a:r>
                    </a:p>
                  </a:txBody>
                  <a:tcPr marL="9525" marR="9525" marT="9525" marB="9525"/>
                </a:tc>
                <a:tc>
                  <a:txBody>
                    <a:bodyPr/>
                    <a:lstStyle/>
                    <a:p>
                      <a:pPr algn="ctr">
                        <a:lnSpc>
                          <a:spcPct val="115000"/>
                        </a:lnSpc>
                        <a:spcAft>
                          <a:spcPts val="0"/>
                        </a:spcAft>
                      </a:pPr>
                      <a:r>
                        <a:rPr lang="en-GB" sz="2800" dirty="0">
                          <a:effectLst/>
                          <a:latin typeface="Calibri" panose="020F0502020204030204" pitchFamily="34" charset="0"/>
                          <a:ea typeface="Batang" panose="02030600000101010101" pitchFamily="18" charset="-127"/>
                          <a:cs typeface="Times New Roman" panose="02020603050405020304" pitchFamily="18" charset="0"/>
                        </a:rPr>
                        <a:t>78.39%</a:t>
                      </a:r>
                    </a:p>
                  </a:txBody>
                  <a:tcPr marL="9525" marR="9525" marT="9525" marB="9525"/>
                </a:tc>
                <a:tc>
                  <a:txBody>
                    <a:bodyPr/>
                    <a:lstStyle/>
                    <a:p>
                      <a:pPr algn="ctr">
                        <a:lnSpc>
                          <a:spcPct val="115000"/>
                        </a:lnSpc>
                        <a:spcAft>
                          <a:spcPts val="0"/>
                        </a:spcAft>
                      </a:pPr>
                      <a:r>
                        <a:rPr lang="en-GB" sz="2800" b="1" dirty="0">
                          <a:effectLst/>
                          <a:latin typeface="Calibri" panose="020F0502020204030204" pitchFamily="34" charset="0"/>
                          <a:ea typeface="Batang" panose="02030600000101010101" pitchFamily="18" charset="-127"/>
                          <a:cs typeface="Times New Roman" panose="02020603050405020304" pitchFamily="18" charset="0"/>
                        </a:rPr>
                        <a:t>90.59%</a:t>
                      </a:r>
                    </a:p>
                  </a:txBody>
                  <a:tcPr marL="9525" marR="9525" marT="9525" marB="9525">
                    <a:solidFill>
                      <a:srgbClr val="92D050"/>
                    </a:solidFill>
                  </a:tcPr>
                </a:tc>
                <a:extLst>
                  <a:ext uri="{0D108BD9-81ED-4DB2-BD59-A6C34878D82A}">
                    <a16:rowId xmlns:a16="http://schemas.microsoft.com/office/drawing/2014/main" val="3378231191"/>
                  </a:ext>
                </a:extLst>
              </a:tr>
              <a:tr h="935210">
                <a:tc>
                  <a:txBody>
                    <a:bodyPr/>
                    <a:lstStyle/>
                    <a:p>
                      <a:pPr algn="l">
                        <a:lnSpc>
                          <a:spcPct val="115000"/>
                        </a:lnSpc>
                        <a:spcAft>
                          <a:spcPts val="0"/>
                        </a:spcAft>
                      </a:pPr>
                      <a:r>
                        <a:rPr lang="en-GB" sz="2800" dirty="0">
                          <a:effectLst/>
                          <a:latin typeface="Calibri" panose="020F0502020204030204" pitchFamily="34" charset="0"/>
                          <a:ea typeface="Batang" panose="02030600000101010101" pitchFamily="18" charset="-127"/>
                          <a:cs typeface="Times New Roman" panose="02020603050405020304" pitchFamily="18" charset="0"/>
                        </a:rPr>
                        <a:t>  S6</a:t>
                      </a:r>
                    </a:p>
                  </a:txBody>
                  <a:tcPr marL="9525" marR="9525" marT="9525" marB="9525"/>
                </a:tc>
                <a:tc>
                  <a:txBody>
                    <a:bodyPr/>
                    <a:lstStyle/>
                    <a:p>
                      <a:pPr algn="ctr">
                        <a:lnSpc>
                          <a:spcPct val="115000"/>
                        </a:lnSpc>
                        <a:spcAft>
                          <a:spcPts val="0"/>
                        </a:spcAft>
                      </a:pPr>
                      <a:r>
                        <a:rPr lang="en-GB" sz="2800" dirty="0">
                          <a:effectLst/>
                          <a:latin typeface="Calibri" panose="020F0502020204030204" pitchFamily="34" charset="0"/>
                          <a:ea typeface="Batang" panose="02030600000101010101" pitchFamily="18" charset="-127"/>
                          <a:cs typeface="Times New Roman" panose="02020603050405020304" pitchFamily="18" charset="0"/>
                        </a:rPr>
                        <a:t>87%</a:t>
                      </a:r>
                    </a:p>
                  </a:txBody>
                  <a:tcPr marL="9525" marR="9525" marT="9525" marB="9525"/>
                </a:tc>
                <a:tc>
                  <a:txBody>
                    <a:bodyPr/>
                    <a:lstStyle/>
                    <a:p>
                      <a:pPr algn="ctr">
                        <a:lnSpc>
                          <a:spcPct val="115000"/>
                        </a:lnSpc>
                        <a:spcAft>
                          <a:spcPts val="0"/>
                        </a:spcAft>
                      </a:pPr>
                      <a:r>
                        <a:rPr lang="en-GB" sz="2800" b="1" dirty="0">
                          <a:effectLst/>
                          <a:latin typeface="Calibri" panose="020F0502020204030204" pitchFamily="34" charset="0"/>
                          <a:ea typeface="Batang" panose="02030600000101010101" pitchFamily="18" charset="-127"/>
                          <a:cs typeface="Times New Roman" panose="02020603050405020304" pitchFamily="18" charset="0"/>
                        </a:rPr>
                        <a:t>92.98%</a:t>
                      </a:r>
                    </a:p>
                  </a:txBody>
                  <a:tcPr marL="9525" marR="9525" marT="9525" marB="9525">
                    <a:solidFill>
                      <a:srgbClr val="92D050"/>
                    </a:solidFill>
                  </a:tcPr>
                </a:tc>
                <a:extLst>
                  <a:ext uri="{0D108BD9-81ED-4DB2-BD59-A6C34878D82A}">
                    <a16:rowId xmlns:a16="http://schemas.microsoft.com/office/drawing/2014/main" val="2376758760"/>
                  </a:ext>
                </a:extLst>
              </a:tr>
            </a:tbl>
          </a:graphicData>
        </a:graphic>
      </p:graphicFrame>
    </p:spTree>
    <p:extLst>
      <p:ext uri="{BB962C8B-B14F-4D97-AF65-F5344CB8AC3E}">
        <p14:creationId xmlns:p14="http://schemas.microsoft.com/office/powerpoint/2010/main" val="80485861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lide bullet text"/>
          <p:cNvSpPr txBox="1">
            <a:spLocks noGrp="1"/>
          </p:cNvSpPr>
          <p:nvPr>
            <p:ph type="body" idx="1"/>
          </p:nvPr>
        </p:nvSpPr>
        <p:spPr>
          <a:prstGeom prst="rect">
            <a:avLst/>
          </a:prstGeom>
        </p:spPr>
        <p:txBody>
          <a:bodyPr/>
          <a:lstStyle/>
          <a:p>
            <a:endParaRPr/>
          </a:p>
        </p:txBody>
      </p:sp>
      <p:sp>
        <p:nvSpPr>
          <p:cNvPr id="162" name="Slide Subtitle"/>
          <p:cNvSpPr txBox="1">
            <a:spLocks noGrp="1"/>
          </p:cNvSpPr>
          <p:nvPr>
            <p:ph type="body" idx="21"/>
          </p:nvPr>
        </p:nvSpPr>
        <p:spPr>
          <a:prstGeom prst="rect">
            <a:avLst/>
          </a:prstGeom>
        </p:spPr>
        <p:txBody>
          <a:bodyPr>
            <a:normAutofit lnSpcReduction="10000"/>
          </a:bodyPr>
          <a:lstStyle/>
          <a:p>
            <a:endParaRPr/>
          </a:p>
        </p:txBody>
      </p:sp>
      <p:sp>
        <p:nvSpPr>
          <p:cNvPr id="163" name="Slide Title"/>
          <p:cNvSpPr txBox="1">
            <a:spLocks noGrp="1"/>
          </p:cNvSpPr>
          <p:nvPr>
            <p:ph type="title"/>
          </p:nvPr>
        </p:nvSpPr>
        <p:spPr>
          <a:prstGeom prst="rect">
            <a:avLst/>
          </a:prstGeom>
        </p:spPr>
        <p:txBody>
          <a:bodyPr/>
          <a:lstStyle/>
          <a:p>
            <a:pPr defTabSz="1716590">
              <a:defRPr sz="5940" spc="-118"/>
            </a:pPr>
            <a:endParaRPr/>
          </a:p>
        </p:txBody>
      </p:sp>
      <p:pic>
        <p:nvPicPr>
          <p:cNvPr id="164" name="Attendance Matters (Slide 2).jpg" descr="Attendance Matters (Slide 2).jp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65" name="Red Title"/>
          <p:cNvSpPr txBox="1"/>
          <p:nvPr/>
        </p:nvSpPr>
        <p:spPr>
          <a:xfrm>
            <a:off x="1106890" y="538657"/>
            <a:ext cx="10390665"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a:solidFill>
                  <a:srgbClr val="CF5B4E"/>
                </a:solidFill>
                <a:latin typeface="Helvetica Neue Black Condensed"/>
                <a:ea typeface="Helvetica Neue Black Condensed"/>
                <a:cs typeface="Helvetica Neue Black Condensed"/>
                <a:sym typeface="Helvetica Neue Black Condensed"/>
              </a:defRPr>
            </a:lvl1pPr>
          </a:lstStyle>
          <a:p>
            <a:r>
              <a:rPr lang="en-GB" dirty="0"/>
              <a:t>What do we have in place?</a:t>
            </a:r>
            <a:endParaRPr dirty="0"/>
          </a:p>
        </p:txBody>
      </p:sp>
      <p:sp>
        <p:nvSpPr>
          <p:cNvPr id="166"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106890" y="2090372"/>
            <a:ext cx="11199409" cy="6196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lgn="l">
              <a:defRPr sz="4100">
                <a:solidFill>
                  <a:srgbClr val="383D42"/>
                </a:solidFill>
              </a:defRPr>
            </a:lvl1pPr>
          </a:lstStyle>
          <a:p>
            <a:pPr marL="571500" indent="-571500">
              <a:buFont typeface="Arial" panose="020B0604020202020204" pitchFamily="34" charset="0"/>
              <a:buChar char="•"/>
            </a:pPr>
            <a:r>
              <a:rPr lang="en-US" sz="3600" dirty="0"/>
              <a:t>Attendance Strategy </a:t>
            </a:r>
          </a:p>
          <a:p>
            <a:pPr marL="571500" indent="-571500">
              <a:buFont typeface="Arial" panose="020B0604020202020204" pitchFamily="34" charset="0"/>
              <a:buChar char="•"/>
            </a:pPr>
            <a:r>
              <a:rPr lang="en-US" sz="3600" dirty="0"/>
              <a:t>Approach to attendance coding to accurately record where people are</a:t>
            </a:r>
          </a:p>
          <a:p>
            <a:pPr marL="571500" indent="-571500">
              <a:buFont typeface="Arial" panose="020B0604020202020204" pitchFamily="34" charset="0"/>
              <a:buChar char="•"/>
            </a:pPr>
            <a:r>
              <a:rPr lang="en-US" sz="3600" dirty="0"/>
              <a:t>Approach to tracking / resolving discrepancies</a:t>
            </a:r>
          </a:p>
          <a:p>
            <a:pPr marL="571500" indent="-571500">
              <a:buFont typeface="Arial" panose="020B0604020202020204" pitchFamily="34" charset="0"/>
              <a:buChar char="•"/>
            </a:pPr>
            <a:r>
              <a:rPr lang="en-US" sz="3600" dirty="0"/>
              <a:t>Vulnerable Pupil List – Daily Checks</a:t>
            </a:r>
          </a:p>
          <a:p>
            <a:pPr marL="571500" indent="-571500">
              <a:buFont typeface="Arial" panose="020B0604020202020204" pitchFamily="34" charset="0"/>
              <a:buChar char="•"/>
            </a:pPr>
            <a:r>
              <a:rPr lang="en-US" sz="3600" dirty="0"/>
              <a:t>Attendance Letters </a:t>
            </a:r>
          </a:p>
          <a:p>
            <a:pPr marL="571500" indent="-571500">
              <a:buFont typeface="Arial" panose="020B0604020202020204" pitchFamily="34" charset="0"/>
              <a:buChar char="•"/>
            </a:pPr>
            <a:r>
              <a:rPr lang="en-US" sz="3600" dirty="0"/>
              <a:t>Purple slips to challenge truancy from class</a:t>
            </a:r>
          </a:p>
          <a:p>
            <a:pPr marL="571500" indent="-571500">
              <a:buFont typeface="Arial" panose="020B0604020202020204" pitchFamily="34" charset="0"/>
              <a:buChar char="•"/>
            </a:pPr>
            <a:r>
              <a:rPr lang="en-US" sz="3600" dirty="0"/>
              <a:t>Certificates for positive attendance</a:t>
            </a:r>
          </a:p>
          <a:p>
            <a:pPr marL="571500" indent="-571500">
              <a:buFont typeface="Arial" panose="020B0604020202020204" pitchFamily="34" charset="0"/>
              <a:buChar char="•"/>
            </a:pPr>
            <a:r>
              <a:rPr lang="en-US" sz="3600" dirty="0"/>
              <a:t>Late coming Sanctions – LTD</a:t>
            </a:r>
          </a:p>
          <a:p>
            <a:pPr marL="571500" indent="-571500">
              <a:buFont typeface="Arial" panose="020B0604020202020204" pitchFamily="34" charset="0"/>
              <a:buChar char="•"/>
            </a:pPr>
            <a:r>
              <a:rPr lang="en-US" sz="3600" dirty="0"/>
              <a:t>Attendance Heat Maps – Shared with Staff</a:t>
            </a:r>
          </a:p>
          <a:p>
            <a:pPr marL="571500" indent="-571500">
              <a:buFont typeface="Arial" panose="020B0604020202020204" pitchFamily="34" charset="0"/>
              <a:buChar char="•"/>
            </a:pPr>
            <a:r>
              <a:rPr lang="en-US" sz="3600" dirty="0"/>
              <a:t>Weekly Updates to Staff</a:t>
            </a:r>
          </a:p>
        </p:txBody>
      </p:sp>
    </p:spTree>
    <p:extLst>
      <p:ext uri="{BB962C8B-B14F-4D97-AF65-F5344CB8AC3E}">
        <p14:creationId xmlns:p14="http://schemas.microsoft.com/office/powerpoint/2010/main" val="2304928339"/>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95</TotalTime>
  <Words>260</Words>
  <Application>Microsoft Office PowerPoint</Application>
  <PresentationFormat>Custom</PresentationFormat>
  <Paragraphs>56</Paragraphs>
  <Slides>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Batang</vt:lpstr>
      <vt:lpstr>Arial</vt:lpstr>
      <vt:lpstr>Calibri</vt:lpstr>
      <vt:lpstr>Helvetica Neue</vt:lpstr>
      <vt:lpstr>Helvetica Neue Black Condensed</vt:lpstr>
      <vt:lpstr>Helvetica Neue Medium</vt:lpstr>
      <vt:lpstr>Times New Roman</vt:lpstr>
      <vt:lpstr>Wingdings</vt:lpstr>
      <vt:lpstr>21_BasicWhite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JBaxter</cp:lastModifiedBy>
  <cp:revision>28</cp:revision>
  <dcterms:modified xsi:type="dcterms:W3CDTF">2024-10-22T13:28:23Z</dcterms:modified>
</cp:coreProperties>
</file>