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36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6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80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7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36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3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94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03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3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26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1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8F2B3-4465-44C8-9161-A46098E48FFC}" type="datetimeFigureOut">
              <a:rPr lang="en-GB" smtClean="0"/>
              <a:t>28/08/2013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4DBB-A2E6-46BD-9C5C-5982DCEE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9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214438"/>
            <a:ext cx="84328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1" name="Group 14"/>
          <p:cNvGrpSpPr>
            <a:grpSpLocks/>
          </p:cNvGrpSpPr>
          <p:nvPr/>
        </p:nvGrpSpPr>
        <p:grpSpPr bwMode="auto">
          <a:xfrm>
            <a:off x="0" y="147638"/>
            <a:ext cx="4019550" cy="781050"/>
            <a:chOff x="0" y="147631"/>
            <a:chExt cx="4020164" cy="781039"/>
          </a:xfrm>
        </p:grpSpPr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0" y="147631"/>
              <a:ext cx="4020164" cy="781039"/>
              <a:chOff x="0" y="147631"/>
              <a:chExt cx="4020164" cy="781039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285741"/>
                <a:ext cx="1857659" cy="642929"/>
              </a:xfrm>
              <a:prstGeom prst="rect">
                <a:avLst/>
              </a:prstGeom>
              <a:solidFill>
                <a:srgbClr val="DADA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" name="Rectangle 6"/>
              <p:cNvSpPr/>
              <p:nvPr/>
            </p:nvSpPr>
            <p:spPr>
              <a:xfrm rot="21390868">
                <a:off x="1805264" y="147631"/>
                <a:ext cx="2214900" cy="714365"/>
              </a:xfrm>
              <a:prstGeom prst="rect">
                <a:avLst/>
              </a:prstGeom>
              <a:solidFill>
                <a:srgbClr val="DADA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2057" name="Picture 12" descr="Untitled-2.bmp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158" y="428604"/>
              <a:ext cx="2214578" cy="442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0"/>
            <a:ext cx="9144000" cy="571500"/>
            <a:chOff x="0" y="0"/>
            <a:chExt cx="9144000" cy="571479"/>
          </a:xfrm>
        </p:grpSpPr>
        <p:sp>
          <p:nvSpPr>
            <p:cNvPr id="4" name="Freeform 3"/>
            <p:cNvSpPr/>
            <p:nvPr/>
          </p:nvSpPr>
          <p:spPr>
            <a:xfrm>
              <a:off x="0" y="0"/>
              <a:ext cx="9144000" cy="357175"/>
            </a:xfrm>
            <a:custGeom>
              <a:avLst/>
              <a:gdLst>
                <a:gd name="connsiteX0" fmla="*/ 0 w 9144000"/>
                <a:gd name="connsiteY0" fmla="*/ 0 h 857232"/>
                <a:gd name="connsiteX1" fmla="*/ 9144000 w 9144000"/>
                <a:gd name="connsiteY1" fmla="*/ 0 h 857232"/>
                <a:gd name="connsiteX2" fmla="*/ 9144000 w 9144000"/>
                <a:gd name="connsiteY2" fmla="*/ 857232 h 857232"/>
                <a:gd name="connsiteX3" fmla="*/ 0 w 9144000"/>
                <a:gd name="connsiteY3" fmla="*/ 857232 h 857232"/>
                <a:gd name="connsiteX4" fmla="*/ 0 w 9144000"/>
                <a:gd name="connsiteY4" fmla="*/ 0 h 857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57232">
                  <a:moveTo>
                    <a:pt x="0" y="0"/>
                  </a:moveTo>
                  <a:lnTo>
                    <a:pt x="9144000" y="0"/>
                  </a:lnTo>
                  <a:lnTo>
                    <a:pt x="9144000" y="857232"/>
                  </a:lnTo>
                  <a:lnTo>
                    <a:pt x="0" y="857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9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" name="Right Triangle 4"/>
            <p:cNvSpPr/>
            <p:nvPr/>
          </p:nvSpPr>
          <p:spPr>
            <a:xfrm rot="10800000">
              <a:off x="0" y="357175"/>
              <a:ext cx="9144000" cy="214304"/>
            </a:xfrm>
            <a:prstGeom prst="rtTriangle">
              <a:avLst/>
            </a:prstGeom>
            <a:solidFill>
              <a:srgbClr val="989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28625" y="4500563"/>
            <a:ext cx="82867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latin typeface="+mn-lt"/>
                <a:cs typeface="+mn-cs"/>
              </a:rPr>
              <a:t>Snapshot: Battle of the Somme </a:t>
            </a:r>
          </a:p>
        </p:txBody>
      </p:sp>
    </p:spTree>
    <p:extLst>
      <p:ext uri="{BB962C8B-B14F-4D97-AF65-F5344CB8AC3E}">
        <p14:creationId xmlns:p14="http://schemas.microsoft.com/office/powerpoint/2010/main" val="271154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facts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GB" sz="2000" smtClean="0"/>
          </a:p>
          <a:p>
            <a:pPr eaLnBrk="1" hangingPunct="1"/>
            <a:r>
              <a:rPr lang="en-GB" sz="2000" smtClean="0"/>
              <a:t>First phase of battle at the beginning of July. Isolated successes, heavy casualties, no tactical gains.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Second phase of battle started 14th July.  Attack on Delville Wood, High Wood and Bazentin-le-Petit Wood.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Third phase started 13th November 1916.  Attack on Beaucourt and Beaumont-Hamel.</a:t>
            </a:r>
          </a:p>
          <a:p>
            <a:pPr eaLnBrk="1" hangingPunct="1">
              <a:buFont typeface="Arial" charset="0"/>
              <a:buNone/>
            </a:pP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251557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facts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GB" sz="2000" smtClean="0"/>
          </a:p>
          <a:p>
            <a:pPr eaLnBrk="1" hangingPunct="1"/>
            <a:r>
              <a:rPr lang="en-GB" sz="2000" smtClean="0"/>
              <a:t>First phase of battle at the beginning of July. Isolated successes, heavy casualties, no tactical gains.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Second phase of battle started 14th July.  Attack on Delville Wood, High Wood and Bazentin-le-Petit Wood.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Third phase started 13th November 1916.  Attack on Beaucourt and Beaumont-Hamel.</a:t>
            </a:r>
          </a:p>
          <a:p>
            <a:pPr eaLnBrk="1" hangingPunct="1">
              <a:buFont typeface="Arial" charset="0"/>
              <a:buNone/>
            </a:pP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1213536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 – first phase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Three wholly Scottish divisions: 9th and 15th Scottish and the 51st (Highland) Division.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Total of 51 Scottish infantry battalions (not at the same time).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Three Scottish battalions raised on the ‘pals’ principle: 15th (Cranston’s), 16th (McCrae’s) and 17th (Roseberry’s Bantam’s) Royal Scots.</a:t>
            </a:r>
          </a:p>
          <a:p>
            <a:pPr eaLnBrk="1" hangingPunct="1">
              <a:buFont typeface="Arial" charset="0"/>
              <a:buNone/>
            </a:pP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260565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 – first phase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Cranston’s and McCrae’s battalions: assault battalions.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Part of the attack on La Boiselle: achieved objectives despite heavy casualties.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First day casualties: 15th, 18 officers, 610 soldiers (wounded, killed or missing)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First day casualties: 16th, 12 officers, 573 soldiers.</a:t>
            </a:r>
          </a:p>
          <a:p>
            <a:pPr eaLnBrk="1" hangingPunct="1"/>
            <a:endParaRPr lang="en-GB" sz="2000" smtClean="0"/>
          </a:p>
          <a:p>
            <a:pPr eaLnBrk="1" hangingPunct="1"/>
            <a:endParaRPr lang="en-GB" sz="2000" smtClean="0"/>
          </a:p>
          <a:p>
            <a:pPr eaLnBrk="1" hangingPunct="1">
              <a:buFont typeface="Arial" charset="0"/>
              <a:buNone/>
            </a:pP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271864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 – second phase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GB" sz="2000" smtClean="0"/>
          </a:p>
          <a:p>
            <a:pPr eaLnBrk="1" hangingPunct="1"/>
            <a:r>
              <a:rPr lang="en-GB" sz="2000" smtClean="0"/>
              <a:t>Attack on High Wood involved the 51st (Highland) division, 9th and 15th nearby.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51st suffered 3500 casualties in two attacks on High Wood.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9th Scottish attacked Longueval and Delville Wood.</a:t>
            </a:r>
          </a:p>
          <a:p>
            <a:pPr eaLnBrk="1" hangingPunct="1"/>
            <a:endParaRPr lang="en-GB" sz="2000" smtClean="0"/>
          </a:p>
          <a:p>
            <a:pPr eaLnBrk="1" hangingPunct="1"/>
            <a:r>
              <a:rPr lang="en-GB" sz="2000" smtClean="0"/>
              <a:t>Some objectives taken – high casualties.</a:t>
            </a:r>
          </a:p>
          <a:p>
            <a:pPr eaLnBrk="1" hangingPunct="1"/>
            <a:endParaRPr lang="en-GB" sz="2000" smtClean="0"/>
          </a:p>
          <a:p>
            <a:pPr eaLnBrk="1" hangingPunct="1">
              <a:buFont typeface="Arial" charset="0"/>
              <a:buNone/>
            </a:pP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289609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 – third phase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51st (Highland) division attacked with two brigades and a reserve.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51st gained a reputation as crack infantry soldiers as a result of their role in this battle.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Used ‘leap-frog’ tactics.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Division achieved objectives with 2200 casualties, less than half that of those attacking the same position on 1st July.</a:t>
            </a:r>
          </a:p>
        </p:txBody>
      </p:sp>
    </p:spTree>
    <p:extLst>
      <p:ext uri="{BB962C8B-B14F-4D97-AF65-F5344CB8AC3E}">
        <p14:creationId xmlns:p14="http://schemas.microsoft.com/office/powerpoint/2010/main" val="294119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 – third phase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GB" sz="2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GB" sz="2000" smtClean="0"/>
              <a:t>16th Highland Light Infantry – the ‘Boy’s Brigade’ Battalion attacked at Beaumont-Hamel.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GB" sz="2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GB" sz="2000" smtClean="0"/>
              <a:t>Three platoons from ‘D’ Company attacked the ‘Frankfurt’ trench.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GB" sz="2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GB" sz="2000" smtClean="0"/>
              <a:t>Left with men from the 11th Borderers when the rest of the army withdrew.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GB" sz="2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GB" sz="2000" smtClean="0"/>
              <a:t>Around 100 men, half injured, four Lewis machine guns held out for a week after the original attack. No food and water for several days.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GB" sz="2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GB" sz="2000" smtClean="0"/>
              <a:t>Captured 25th November; only 15 able to fight and 30 wounded.</a:t>
            </a:r>
          </a:p>
        </p:txBody>
      </p:sp>
    </p:spTree>
    <p:extLst>
      <p:ext uri="{BB962C8B-B14F-4D97-AF65-F5344CB8AC3E}">
        <p14:creationId xmlns:p14="http://schemas.microsoft.com/office/powerpoint/2010/main" val="1782019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Somme – an assessment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smtClean="0"/>
              <a:t>600,000 Allied casualties, two-thirds British.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9th (Scottish) Division – assault battalion: 314 officers, 7203 men killed or missing but morale remained high.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German losses similar.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‘A win on points’ – Trevor Royle.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Not much land gained, but pressure taken off the French.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Valuable lessons in artillery and tactics learned.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000" smtClean="0"/>
              <a:t>Devastation of the German army.</a:t>
            </a:r>
          </a:p>
          <a:p>
            <a:pPr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buFont typeface="Arial" charset="0"/>
              <a:buNone/>
            </a:pPr>
            <a:endParaRPr lang="en-GB" sz="2000" smtClean="0"/>
          </a:p>
        </p:txBody>
      </p:sp>
    </p:spTree>
    <p:extLst>
      <p:ext uri="{BB962C8B-B14F-4D97-AF65-F5344CB8AC3E}">
        <p14:creationId xmlns:p14="http://schemas.microsoft.com/office/powerpoint/2010/main" val="244188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515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Battle facts</vt:lpstr>
      <vt:lpstr>Battle facts</vt:lpstr>
      <vt:lpstr>Role of Scots – first phase</vt:lpstr>
      <vt:lpstr>Role of Scots – first phase</vt:lpstr>
      <vt:lpstr>Role of Scots – second phase</vt:lpstr>
      <vt:lpstr>Role of Scots – third phase</vt:lpstr>
      <vt:lpstr>Role of Scots – third phase</vt:lpstr>
      <vt:lpstr>The Somme – an assessment</vt:lpstr>
      <vt:lpstr>PowerPoint Presentation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ELewis</dc:creator>
  <cp:lastModifiedBy>ELewis</cp:lastModifiedBy>
  <cp:revision>1</cp:revision>
  <dcterms:created xsi:type="dcterms:W3CDTF">2013-08-28T13:32:27Z</dcterms:created>
  <dcterms:modified xsi:type="dcterms:W3CDTF">2013-08-28T13:35:57Z</dcterms:modified>
</cp:coreProperties>
</file>