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E1268-2F9E-4C01-9F86-F71DFA402086}" type="datetimeFigureOut">
              <a:rPr lang="en-GB" smtClean="0"/>
              <a:t>18/09/2013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B478D-FC63-4BAA-A871-893F20FD87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893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E1268-2F9E-4C01-9F86-F71DFA402086}" type="datetimeFigureOut">
              <a:rPr lang="en-GB" smtClean="0"/>
              <a:t>18/09/2013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B478D-FC63-4BAA-A871-893F20FD87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440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E1268-2F9E-4C01-9F86-F71DFA402086}" type="datetimeFigureOut">
              <a:rPr lang="en-GB" smtClean="0"/>
              <a:t>18/09/2013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B478D-FC63-4BAA-A871-893F20FD87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688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E1268-2F9E-4C01-9F86-F71DFA402086}" type="datetimeFigureOut">
              <a:rPr lang="en-GB" smtClean="0"/>
              <a:t>18/09/2013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B478D-FC63-4BAA-A871-893F20FD87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1686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E1268-2F9E-4C01-9F86-F71DFA402086}" type="datetimeFigureOut">
              <a:rPr lang="en-GB" smtClean="0"/>
              <a:t>18/09/2013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B478D-FC63-4BAA-A871-893F20FD87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3333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E1268-2F9E-4C01-9F86-F71DFA402086}" type="datetimeFigureOut">
              <a:rPr lang="en-GB" smtClean="0"/>
              <a:t>18/09/2013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B478D-FC63-4BAA-A871-893F20FD87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0289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E1268-2F9E-4C01-9F86-F71DFA402086}" type="datetimeFigureOut">
              <a:rPr lang="en-GB" smtClean="0"/>
              <a:t>18/09/2013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B478D-FC63-4BAA-A871-893F20FD87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7195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E1268-2F9E-4C01-9F86-F71DFA402086}" type="datetimeFigureOut">
              <a:rPr lang="en-GB" smtClean="0"/>
              <a:t>18/09/2013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B478D-FC63-4BAA-A871-893F20FD87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2217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E1268-2F9E-4C01-9F86-F71DFA402086}" type="datetimeFigureOut">
              <a:rPr lang="en-GB" smtClean="0"/>
              <a:t>18/09/2013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B478D-FC63-4BAA-A871-893F20FD87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5864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E1268-2F9E-4C01-9F86-F71DFA402086}" type="datetimeFigureOut">
              <a:rPr lang="en-GB" smtClean="0"/>
              <a:t>18/09/2013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B478D-FC63-4BAA-A871-893F20FD87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0593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E1268-2F9E-4C01-9F86-F71DFA402086}" type="datetimeFigureOut">
              <a:rPr lang="en-GB" smtClean="0"/>
              <a:t>18/09/2013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B478D-FC63-4BAA-A871-893F20FD87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1843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E1268-2F9E-4C01-9F86-F71DFA402086}" type="datetimeFigureOut">
              <a:rPr lang="en-GB" smtClean="0"/>
              <a:t>18/09/2013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B478D-FC63-4BAA-A871-893F20FD87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5174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548681"/>
            <a:ext cx="8432800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ubtitle 4"/>
          <p:cNvSpPr txBox="1">
            <a:spLocks noGrp="1"/>
          </p:cNvSpPr>
          <p:nvPr>
            <p:ph type="subTitle" idx="1"/>
          </p:nvPr>
        </p:nvSpPr>
        <p:spPr>
          <a:xfrm>
            <a:off x="1373188" y="3933056"/>
            <a:ext cx="6400800" cy="17526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000" dirty="0">
                <a:latin typeface="+mn-lt"/>
                <a:cs typeface="+mn-cs"/>
              </a:rPr>
              <a:t>Snapshot: Battle </a:t>
            </a:r>
            <a:r>
              <a:rPr lang="en-GB" sz="4000" dirty="0">
                <a:latin typeface="+mn-lt"/>
                <a:cs typeface="+mn-cs"/>
              </a:rPr>
              <a:t>of Loos</a:t>
            </a:r>
          </a:p>
        </p:txBody>
      </p:sp>
    </p:spTree>
    <p:extLst>
      <p:ext uri="{BB962C8B-B14F-4D97-AF65-F5344CB8AC3E}">
        <p14:creationId xmlns:p14="http://schemas.microsoft.com/office/powerpoint/2010/main" val="3277557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E201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Battle facts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When?</a:t>
            </a:r>
          </a:p>
          <a:p>
            <a:pPr lvl="1"/>
            <a:r>
              <a:rPr lang="en-GB" sz="2000" dirty="0" smtClean="0"/>
              <a:t>September 25th,1915.</a:t>
            </a:r>
          </a:p>
          <a:p>
            <a:pPr lvl="1"/>
            <a:endParaRPr lang="en-GB" sz="2000" dirty="0" smtClean="0"/>
          </a:p>
          <a:p>
            <a:r>
              <a:rPr lang="en-GB" sz="2000" dirty="0" smtClean="0"/>
              <a:t>Why?  </a:t>
            </a:r>
          </a:p>
          <a:p>
            <a:pPr lvl="1"/>
            <a:r>
              <a:rPr lang="en-GB" sz="2000" dirty="0" smtClean="0"/>
              <a:t>Kitchener wanted to help the French offensives in Artois and Champagne.</a:t>
            </a:r>
          </a:p>
          <a:p>
            <a:pPr lvl="1"/>
            <a:r>
              <a:rPr lang="en-GB" sz="2000" dirty="0" smtClean="0"/>
              <a:t>Take some pressure off the Russians on the Eastern Front.</a:t>
            </a:r>
          </a:p>
          <a:p>
            <a:pPr lvl="1"/>
            <a:endParaRPr lang="en-GB" sz="2000" dirty="0" smtClean="0"/>
          </a:p>
          <a:p>
            <a:r>
              <a:rPr lang="en-GB" sz="2000" dirty="0" smtClean="0"/>
              <a:t>Who?</a:t>
            </a:r>
          </a:p>
          <a:p>
            <a:pPr lvl="1"/>
            <a:r>
              <a:rPr lang="en-GB" sz="2000" dirty="0" smtClean="0"/>
              <a:t>30,000 Scots; half of the 72 infantry battalions were Scottish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0880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E201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Battle facts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</a:pPr>
            <a:r>
              <a:rPr lang="en-GB" dirty="0" smtClean="0"/>
              <a:t>Torrential rain and a quagmire of mud.</a:t>
            </a:r>
          </a:p>
          <a:p>
            <a:pPr marL="0" indent="0">
              <a:lnSpc>
                <a:spcPct val="90000"/>
              </a:lnSpc>
              <a:buNone/>
            </a:pPr>
            <a:endParaRPr lang="en-GB" dirty="0" smtClean="0"/>
          </a:p>
          <a:p>
            <a:pPr>
              <a:lnSpc>
                <a:spcPct val="90000"/>
              </a:lnSpc>
            </a:pPr>
            <a:r>
              <a:rPr lang="en-GB" dirty="0" smtClean="0"/>
              <a:t>The Battle of Loos was fought because the French believed that the British were not doing enough to help them fight the Germans at a place called Verdun.</a:t>
            </a:r>
          </a:p>
          <a:p>
            <a:pPr>
              <a:lnSpc>
                <a:spcPct val="90000"/>
              </a:lnSpc>
            </a:pPr>
            <a:r>
              <a:rPr lang="en-GB" dirty="0" smtClean="0"/>
              <a:t>The Battle of Loos was to split the Germany’s army.</a:t>
            </a:r>
            <a:endParaRPr lang="en-GB" dirty="0"/>
          </a:p>
          <a:p>
            <a:pPr>
              <a:lnSpc>
                <a:spcPct val="90000"/>
              </a:lnSpc>
            </a:pPr>
            <a:endParaRPr lang="en-GB" dirty="0" smtClean="0"/>
          </a:p>
          <a:p>
            <a:pPr>
              <a:lnSpc>
                <a:spcPct val="90000"/>
              </a:lnSpc>
            </a:pPr>
            <a:r>
              <a:rPr lang="en-GB" dirty="0" smtClean="0"/>
              <a:t>First use of gas by the British.</a:t>
            </a:r>
          </a:p>
          <a:p>
            <a:pPr>
              <a:lnSpc>
                <a:spcPct val="90000"/>
              </a:lnSpc>
            </a:pPr>
            <a:endParaRPr lang="en-GB" dirty="0" smtClean="0"/>
          </a:p>
          <a:p>
            <a:pPr>
              <a:lnSpc>
                <a:spcPct val="90000"/>
              </a:lnSpc>
            </a:pPr>
            <a:r>
              <a:rPr lang="en-GB" dirty="0" smtClean="0"/>
              <a:t>Artillery failed to cut wire.</a:t>
            </a:r>
          </a:p>
          <a:p>
            <a:pPr>
              <a:lnSpc>
                <a:spcPct val="90000"/>
              </a:lnSpc>
            </a:pPr>
            <a:endParaRPr lang="en-GB" dirty="0" smtClean="0"/>
          </a:p>
          <a:p>
            <a:pPr>
              <a:lnSpc>
                <a:spcPct val="90000"/>
              </a:lnSpc>
            </a:pPr>
            <a:r>
              <a:rPr lang="en-GB" dirty="0" smtClean="0"/>
              <a:t>15th Scottish Division captured village of Loos.</a:t>
            </a:r>
          </a:p>
          <a:p>
            <a:pPr>
              <a:lnSpc>
                <a:spcPct val="90000"/>
              </a:lnSpc>
            </a:pPr>
            <a:endParaRPr lang="en-GB" dirty="0" smtClean="0"/>
          </a:p>
          <a:p>
            <a:pPr>
              <a:lnSpc>
                <a:spcPct val="90000"/>
              </a:lnSpc>
            </a:pPr>
            <a:r>
              <a:rPr lang="en-GB" dirty="0" smtClean="0"/>
              <a:t>After 4 days of fighting, British returned to original lines.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390807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E201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Role of Scots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Eight out of the 12 battalions that lost over 500 men were Scottish.</a:t>
            </a:r>
          </a:p>
          <a:p>
            <a:endParaRPr lang="en-GB" dirty="0" smtClean="0"/>
          </a:p>
          <a:p>
            <a:r>
              <a:rPr lang="en-GB" dirty="0" smtClean="0"/>
              <a:t>An estimated one-third of the names of the missing on the Loos memorial are Scots: Their bodies could not be found.</a:t>
            </a:r>
          </a:p>
          <a:p>
            <a:endParaRPr lang="en-GB" dirty="0" smtClean="0"/>
          </a:p>
          <a:p>
            <a:r>
              <a:rPr lang="en-GB" dirty="0" smtClean="0"/>
              <a:t>Amongst the dead: 104 from the student soldiers  of the 1/4th Gordon Highlanders.</a:t>
            </a:r>
          </a:p>
          <a:p>
            <a:endParaRPr lang="en-GB" dirty="0" smtClean="0"/>
          </a:p>
          <a:p>
            <a:r>
              <a:rPr lang="en-GB" dirty="0" smtClean="0"/>
              <a:t>Death of the poet Charles Hamilton </a:t>
            </a:r>
            <a:r>
              <a:rPr lang="en-GB" dirty="0" err="1" smtClean="0"/>
              <a:t>Sorley</a:t>
            </a:r>
            <a:r>
              <a:rPr lang="en-GB" dirty="0" smtClean="0"/>
              <a:t>.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070851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E201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Role of Scots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GB" dirty="0" smtClean="0"/>
              <a:t>Scots won five VCs in the battle. Victoria Cross, the highest award for bravery.</a:t>
            </a:r>
          </a:p>
          <a:p>
            <a:pPr>
              <a:lnSpc>
                <a:spcPct val="80000"/>
              </a:lnSpc>
            </a:pPr>
            <a:r>
              <a:rPr lang="en-GB" dirty="0" smtClean="0"/>
              <a:t>The Piper of Loos, Piper Daniel Laidlaw, helped hold the line and was one of those awarded with the VC</a:t>
            </a:r>
          </a:p>
          <a:p>
            <a:pPr>
              <a:lnSpc>
                <a:spcPct val="80000"/>
              </a:lnSpc>
            </a:pPr>
            <a:r>
              <a:rPr lang="en-GB" dirty="0" smtClean="0"/>
              <a:t>At the very start of the battle, the 15th Scottish Division  attacked the German trenches and broke through.</a:t>
            </a:r>
          </a:p>
          <a:p>
            <a:pPr>
              <a:lnSpc>
                <a:spcPct val="80000"/>
              </a:lnSpc>
            </a:pPr>
            <a:r>
              <a:rPr lang="en-GB" dirty="0" smtClean="0"/>
              <a:t>Scottish soldiers proud of fighting and upbeat about morale.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5091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E201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Loos – an assessment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“An unnecessary and meaningless battle”.’ Trevor </a:t>
            </a:r>
            <a:r>
              <a:rPr lang="en-GB" dirty="0" err="1" smtClean="0"/>
              <a:t>Royle</a:t>
            </a:r>
            <a:r>
              <a:rPr lang="en-GB" dirty="0" smtClean="0"/>
              <a:t>.</a:t>
            </a:r>
          </a:p>
          <a:p>
            <a:r>
              <a:rPr lang="en-GB" dirty="0" smtClean="0"/>
              <a:t>Gains: The Scottish had moved their lines forward by 2 miles.</a:t>
            </a:r>
          </a:p>
          <a:p>
            <a:r>
              <a:rPr lang="en-GB" dirty="0" smtClean="0"/>
              <a:t>The battle was stopped on27th September 1915.</a:t>
            </a:r>
          </a:p>
          <a:p>
            <a:r>
              <a:rPr lang="en-GB" dirty="0" smtClean="0"/>
              <a:t>Germans had second defence lines and were on a hill, it was very dangerous for the Scots to attack.</a:t>
            </a:r>
          </a:p>
          <a:p>
            <a:r>
              <a:rPr lang="en-GB" dirty="0" smtClean="0"/>
              <a:t>New tactics were learned about the creeping barrage and the use of machine-gun fire.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7978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340</Words>
  <Application>Microsoft Office PowerPoint</Application>
  <PresentationFormat>On-screen Show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Battle facts</vt:lpstr>
      <vt:lpstr>Battle facts</vt:lpstr>
      <vt:lpstr>Role of Scots</vt:lpstr>
      <vt:lpstr>Role of Scots</vt:lpstr>
      <vt:lpstr>Loos – an assessment</vt:lpstr>
    </vt:vector>
  </TitlesOfParts>
  <Company>Glasgow City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ELewis</dc:creator>
  <cp:lastModifiedBy>ELewis</cp:lastModifiedBy>
  <cp:revision>4</cp:revision>
  <dcterms:created xsi:type="dcterms:W3CDTF">2013-09-18T08:59:02Z</dcterms:created>
  <dcterms:modified xsi:type="dcterms:W3CDTF">2013-09-18T09:19:38Z</dcterms:modified>
</cp:coreProperties>
</file>