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4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2C77FAF-0998-4077-B871-8BA8D1186FAA}" type="datetimeFigureOut">
              <a:rPr lang="en-GB"/>
              <a:pPr>
                <a:defRPr/>
              </a:pPr>
              <a:t>06/02/2013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BE1FEF2-326E-48EC-A978-D8D854E09E4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034953A-2777-40F6-B197-E6023A341C2C}" type="slidenum">
              <a:rPr lang="en-GB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GB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E76B3B2-D09A-47B7-8ED4-858649E75FC9}" type="slidenum">
              <a:rPr lang="en-GB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GB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8ED04-CB82-4825-B5BC-6023ABED3EF3}" type="datetimeFigureOut">
              <a:rPr lang="en-GB"/>
              <a:pPr>
                <a:defRPr/>
              </a:pPr>
              <a:t>06/02/2013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EB9AE-1C5B-4174-8A3A-C043BD55EE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AF6F7-80CA-4AFD-85AB-49DB2FCC073B}" type="datetimeFigureOut">
              <a:rPr lang="en-GB"/>
              <a:pPr>
                <a:defRPr/>
              </a:pPr>
              <a:t>06/02/2013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48A4A-6396-4AA9-BA50-CCA3D15977F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B2497-F829-4334-A238-ABF5C4C7558C}" type="datetimeFigureOut">
              <a:rPr lang="en-GB"/>
              <a:pPr>
                <a:defRPr/>
              </a:pPr>
              <a:t>06/02/2013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A6D62-7119-4499-9831-305EB7678FF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A151A-C8F6-4DD7-B3FC-03CC01C4468A}" type="datetimeFigureOut">
              <a:rPr lang="en-GB"/>
              <a:pPr>
                <a:defRPr/>
              </a:pPr>
              <a:t>06/02/2013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69338-C2BA-41EB-824A-C86F9953B9F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7CF2A-C428-450A-8826-BE82BCFD2FA1}" type="datetimeFigureOut">
              <a:rPr lang="en-GB"/>
              <a:pPr>
                <a:defRPr/>
              </a:pPr>
              <a:t>06/02/2013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54E9FB-2A03-4A7C-AF50-A4AE0E09231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8893C-E317-4306-B8D8-B0630C8C9EB6}" type="datetimeFigureOut">
              <a:rPr lang="en-GB"/>
              <a:pPr>
                <a:defRPr/>
              </a:pPr>
              <a:t>06/02/2013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399EF-03F9-47F3-936C-2E059C515C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93F04-147D-4DC0-90E0-52FF1C4B995F}" type="datetimeFigureOut">
              <a:rPr lang="en-GB"/>
              <a:pPr>
                <a:defRPr/>
              </a:pPr>
              <a:t>06/02/2013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CE722-ED3D-4F89-9F87-3E7B9E940AE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E3C43-B8E3-44DF-B0DE-8FB87B6267BA}" type="datetimeFigureOut">
              <a:rPr lang="en-GB"/>
              <a:pPr>
                <a:defRPr/>
              </a:pPr>
              <a:t>06/02/2013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90AB0-5DE3-4567-87D6-2D359D225D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FEFFD-15B2-4B3B-BE7D-EA44C740BE0E}" type="datetimeFigureOut">
              <a:rPr lang="en-GB"/>
              <a:pPr>
                <a:defRPr/>
              </a:pPr>
              <a:t>06/02/2013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C087E-7408-4C55-BD78-14D301E93A3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98372-19B0-44C4-B3D2-586CBC7F9267}" type="datetimeFigureOut">
              <a:rPr lang="en-GB"/>
              <a:pPr>
                <a:defRPr/>
              </a:pPr>
              <a:t>06/02/2013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B9A7B-B3E6-4098-B137-E3147D0366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8F4C9-4540-4851-B750-B55331B23E50}" type="datetimeFigureOut">
              <a:rPr lang="en-GB"/>
              <a:pPr>
                <a:defRPr/>
              </a:pPr>
              <a:t>06/02/2013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5AC93-2C8E-4794-80F3-EFB1268499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6ECC965-1D68-4787-95A1-AE6D0525306D}" type="datetimeFigureOut">
              <a:rPr lang="en-GB"/>
              <a:pPr>
                <a:defRPr/>
              </a:pPr>
              <a:t>06/02/2013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3EC1D-7677-4C93-B45A-3D3B5244AE3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_Q-6H4xOUrs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http://www.orange-papers.org/orange-Hitler11c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95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l 2"/>
          <p:cNvSpPr/>
          <p:nvPr/>
        </p:nvSpPr>
        <p:spPr>
          <a:xfrm>
            <a:off x="4859338" y="765175"/>
            <a:ext cx="3889375" cy="159702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latin typeface="Comic Sans MS" pitchFamily="66" charset="0"/>
              </a:rPr>
              <a:t>HITLER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latin typeface="Comic Sans MS" pitchFamily="66" charset="0"/>
              </a:rPr>
              <a:t>(PERSONALITY)</a:t>
            </a:r>
          </a:p>
        </p:txBody>
      </p:sp>
      <p:sp>
        <p:nvSpPr>
          <p:cNvPr id="4" name="Oval 3"/>
          <p:cNvSpPr/>
          <p:nvPr/>
        </p:nvSpPr>
        <p:spPr>
          <a:xfrm>
            <a:off x="5705475" y="3403600"/>
            <a:ext cx="3024188" cy="136048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latin typeface="Comic Sans MS" pitchFamily="66" charset="0"/>
              </a:rPr>
              <a:t>NAZI PROMISES</a:t>
            </a:r>
          </a:p>
        </p:txBody>
      </p:sp>
      <p:sp>
        <p:nvSpPr>
          <p:cNvPr id="5" name="Oval 4"/>
          <p:cNvSpPr/>
          <p:nvPr/>
        </p:nvSpPr>
        <p:spPr>
          <a:xfrm>
            <a:off x="454025" y="4365625"/>
            <a:ext cx="2389188" cy="863600"/>
          </a:xfrm>
          <a:prstGeom prst="ellips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latin typeface="Comic Sans MS" pitchFamily="66" charset="0"/>
              </a:rPr>
              <a:t>FEAR</a:t>
            </a:r>
            <a:endParaRPr lang="en-GB" sz="4000" b="1" dirty="0"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4463" y="260350"/>
            <a:ext cx="2914650" cy="12001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b="1" u="sng" dirty="0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en-GB" sz="3600" b="1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sz="3600" b="1" dirty="0">
                <a:solidFill>
                  <a:schemeClr val="tx1"/>
                </a:solidFill>
                <a:latin typeface="Comic Sans MS" pitchFamily="66" charset="0"/>
              </a:rPr>
              <a:t>= Nazi Party</a:t>
            </a:r>
            <a:endParaRPr lang="en-GB" sz="2800" b="1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2824163" y="5414963"/>
            <a:ext cx="3384550" cy="1079500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latin typeface="Comic Sans MS" pitchFamily="66" charset="0"/>
              </a:rPr>
              <a:t>NAZI PROPAGANDA</a:t>
            </a:r>
            <a:endParaRPr lang="en-GB" sz="3600" b="1" dirty="0">
              <a:latin typeface="Comic Sans MS" pitchFamily="66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122238" y="1773238"/>
            <a:ext cx="3490912" cy="1439862"/>
          </a:xfrm>
          <a:prstGeom prst="ellips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latin typeface="Comic Sans MS" pitchFamily="66" charset="0"/>
              </a:rPr>
              <a:t>FAILURE OF WEIMAR’S LEADERS</a:t>
            </a:r>
          </a:p>
        </p:txBody>
      </p:sp>
      <p:pic>
        <p:nvPicPr>
          <p:cNvPr id="10" name="Picture 2" descr="http://minnesotansforglobalwarming.com/m4gw/2009/06/19/nazis.jpg"/>
          <p:cNvPicPr>
            <a:picLocks noChangeAspect="1" noChangeArrowheads="1"/>
          </p:cNvPicPr>
          <p:nvPr/>
        </p:nvPicPr>
        <p:blipFill rotWithShape="1">
          <a:blip r:embed="rId3" cstate="print"/>
          <a:srcRect l="53026" t="14084" r="499" b="26291"/>
          <a:stretch/>
        </p:blipFill>
        <p:spPr bwMode="auto">
          <a:xfrm>
            <a:off x="2736304" y="2780928"/>
            <a:ext cx="2987824" cy="20445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12" name="Straight Arrow Connector 11"/>
          <p:cNvCxnSpPr/>
          <p:nvPr/>
        </p:nvCxnSpPr>
        <p:spPr>
          <a:xfrm flipH="1">
            <a:off x="4516438" y="2060575"/>
            <a:ext cx="1639887" cy="1512888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4668838" y="3725863"/>
            <a:ext cx="1539875" cy="358775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4516438" y="4005263"/>
            <a:ext cx="0" cy="1584325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2195513" y="3905250"/>
            <a:ext cx="2035175" cy="747713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736850" y="2636838"/>
            <a:ext cx="1403350" cy="1089025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www.polunbi.de/bilder/pers/hugenberg-alfr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852648">
            <a:off x="5959014" y="518381"/>
            <a:ext cx="2748884" cy="389556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5857875" y="3956050"/>
            <a:ext cx="2786063" cy="12001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latin typeface="Comic Sans MS" pitchFamily="66" charset="0"/>
              </a:rPr>
              <a:t>Owned most of Germany’s new cinema industry!!!</a:t>
            </a:r>
          </a:p>
        </p:txBody>
      </p:sp>
      <p:pic>
        <p:nvPicPr>
          <p:cNvPr id="24580" name="Picture 4" descr="http://upload.wikimedia.org/wikipedia/commons/2/2c/Bundesarchiv_Bild_146-2005-0129,_Gr%C3%BCndung_Harzburger_Front,_Hugenberg.jpg"/>
          <p:cNvPicPr>
            <a:picLocks noChangeAspect="1" noChangeArrowheads="1"/>
          </p:cNvPicPr>
          <p:nvPr/>
        </p:nvPicPr>
        <p:blipFill>
          <a:blip r:embed="rId4" cstate="print"/>
          <a:srcRect r="4495" b="12664"/>
          <a:stretch>
            <a:fillRect/>
          </a:stretch>
        </p:blipFill>
        <p:spPr bwMode="auto">
          <a:xfrm rot="21105740">
            <a:off x="364839" y="411686"/>
            <a:ext cx="2625281" cy="328782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TextBox 2"/>
          <p:cNvSpPr txBox="1"/>
          <p:nvPr/>
        </p:nvSpPr>
        <p:spPr>
          <a:xfrm>
            <a:off x="2571750" y="455613"/>
            <a:ext cx="3643313" cy="12001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latin typeface="Comic Sans MS" pitchFamily="66" charset="0"/>
              </a:rPr>
              <a:t>Alfred </a:t>
            </a:r>
            <a:r>
              <a:rPr lang="en-GB" sz="2400" b="1" dirty="0" err="1">
                <a:latin typeface="Comic Sans MS" pitchFamily="66" charset="0"/>
              </a:rPr>
              <a:t>Hugenberg</a:t>
            </a:r>
            <a:r>
              <a:rPr lang="en-GB" sz="2400" b="1" dirty="0">
                <a:latin typeface="Comic Sans MS" pitchFamily="66" charset="0"/>
              </a:rPr>
              <a:t> (Leader of the German People’s Party (DNVP))</a:t>
            </a:r>
          </a:p>
        </p:txBody>
      </p:sp>
      <p:pic>
        <p:nvPicPr>
          <p:cNvPr id="24582" name="Picture 6" descr="http://upload.wikimedia.org/wikipedia/commons/9/9c/Bundesarchiv_Bild_183-L17092,_Alfred_Hugenberg.jpg"/>
          <p:cNvPicPr>
            <a:picLocks noChangeAspect="1" noChangeArrowheads="1"/>
          </p:cNvPicPr>
          <p:nvPr/>
        </p:nvPicPr>
        <p:blipFill>
          <a:blip r:embed="rId5"/>
          <a:srcRect t="16539" r="5246"/>
          <a:stretch>
            <a:fillRect/>
          </a:stretch>
        </p:blipFill>
        <p:spPr bwMode="auto">
          <a:xfrm rot="639693">
            <a:off x="2728913" y="2400300"/>
            <a:ext cx="2828925" cy="350043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1928813" y="5599113"/>
            <a:ext cx="3571875" cy="8302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latin typeface="Comic Sans MS" pitchFamily="66" charset="0"/>
              </a:rPr>
              <a:t>Owned many local newspapers.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GB" sz="2800" smtClean="0">
                <a:solidFill>
                  <a:srgbClr val="FF0000"/>
                </a:solidFill>
              </a:rPr>
              <a:t>	</a:t>
            </a:r>
            <a:r>
              <a:rPr lang="en-GB" sz="4000" b="1" smtClean="0">
                <a:solidFill>
                  <a:srgbClr val="FF0000"/>
                </a:solidFill>
              </a:rPr>
              <a:t>We have looked at the weaknesses and problems of the Weimar Republic, now we must focus on the appeal of the Nazi Party themselves…</a:t>
            </a:r>
            <a:endParaRPr lang="en-GB" sz="2800" b="1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smtClean="0">
                <a:solidFill>
                  <a:srgbClr val="FF0000"/>
                </a:solidFill>
              </a:rPr>
              <a:t>Hitler: The Leader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1600200"/>
            <a:ext cx="9001125" cy="4525963"/>
          </a:xfrm>
        </p:spPr>
        <p:txBody>
          <a:bodyPr/>
          <a:lstStyle/>
          <a:p>
            <a:r>
              <a:rPr lang="en-GB" smtClean="0">
                <a:solidFill>
                  <a:srgbClr val="FF0000"/>
                </a:solidFill>
              </a:rPr>
              <a:t>Hitler represented </a:t>
            </a:r>
            <a:r>
              <a:rPr lang="en-GB" b="1" smtClean="0">
                <a:solidFill>
                  <a:srgbClr val="FF0000"/>
                </a:solidFill>
              </a:rPr>
              <a:t>strong leadership </a:t>
            </a:r>
            <a:r>
              <a:rPr lang="en-GB" smtClean="0">
                <a:solidFill>
                  <a:srgbClr val="FF0000"/>
                </a:solidFill>
              </a:rPr>
              <a:t>in contrast to the politicians of the Weimar Republic</a:t>
            </a:r>
          </a:p>
          <a:p>
            <a:r>
              <a:rPr lang="en-GB" b="1" smtClean="0">
                <a:solidFill>
                  <a:srgbClr val="FF0000"/>
                </a:solidFill>
              </a:rPr>
              <a:t>Oral skills </a:t>
            </a:r>
            <a:r>
              <a:rPr lang="en-GB" smtClean="0">
                <a:solidFill>
                  <a:srgbClr val="FF0000"/>
                </a:solidFill>
              </a:rPr>
              <a:t>– ‘He was the Nazi Party’s greatest electoral asset.’</a:t>
            </a:r>
          </a:p>
          <a:p>
            <a:r>
              <a:rPr lang="en-GB" b="1" smtClean="0">
                <a:solidFill>
                  <a:srgbClr val="FF0000"/>
                </a:solidFill>
              </a:rPr>
              <a:t>Hypnotic effect </a:t>
            </a:r>
            <a:r>
              <a:rPr lang="en-GB" smtClean="0">
                <a:solidFill>
                  <a:srgbClr val="FF0000"/>
                </a:solidFill>
              </a:rPr>
              <a:t>– Hitler was an incredibly charismatic speaker who could whip audiences into a frenzy with his emotional delivery and vague promises of a greater Germany.</a:t>
            </a:r>
          </a:p>
          <a:p>
            <a:endParaRPr lang="en-GB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643688"/>
          </a:xfrm>
        </p:spPr>
        <p:txBody>
          <a:bodyPr/>
          <a:lstStyle/>
          <a:p>
            <a:endParaRPr lang="en-GB" smtClean="0">
              <a:solidFill>
                <a:srgbClr val="FF0000"/>
              </a:solidFill>
            </a:endParaRPr>
          </a:p>
          <a:p>
            <a:r>
              <a:rPr lang="en-GB" b="1" smtClean="0">
                <a:solidFill>
                  <a:srgbClr val="FF0000"/>
                </a:solidFill>
              </a:rPr>
              <a:t>Travelled widely </a:t>
            </a:r>
            <a:r>
              <a:rPr lang="en-GB" smtClean="0">
                <a:solidFill>
                  <a:srgbClr val="FF0000"/>
                </a:solidFill>
              </a:rPr>
              <a:t>to spread the Nazi message  - saw the value of effective propaganda</a:t>
            </a:r>
          </a:p>
          <a:p>
            <a:endParaRPr lang="en-GB" smtClean="0">
              <a:solidFill>
                <a:srgbClr val="FF0000"/>
              </a:solidFill>
            </a:endParaRPr>
          </a:p>
          <a:p>
            <a:r>
              <a:rPr lang="en-GB" smtClean="0">
                <a:solidFill>
                  <a:srgbClr val="FF0000"/>
                </a:solidFill>
              </a:rPr>
              <a:t>He was also responsible for the highly-popular, vote-catching policies of the Party which guaranteed them the support of a wide section of the population</a:t>
            </a:r>
          </a:p>
          <a:p>
            <a:endParaRPr lang="en-GB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12" descr="http://www.ushmm.org/propaganda/assets/images/500x/hitler-rehearses-speech-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6480175" y="6211888"/>
            <a:ext cx="2663825" cy="64611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hlinkClick r:id="rId3"/>
              </a:rPr>
              <a:t>http://www.youtube.com/watch?v=_Q-6H4xOUrs</a:t>
            </a:r>
            <a:r>
              <a:rPr lang="en-US" dirty="0"/>
              <a:t> </a:t>
            </a:r>
          </a:p>
        </p:txBody>
      </p:sp>
      <p:sp>
        <p:nvSpPr>
          <p:cNvPr id="29699" name="AutoShape 2" descr="http://10.5.1.242:15871/cgi-bin/continue.cgi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9700" name="AutoShape 4" descr="http://10.5.1.242:15871/cgi-bin/continue.cgi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9701" name="AutoShape 6" descr="http://10.5.1.242:15871/cgi-bin/continue.cgi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9702" name="AutoShape 8" descr="http://10.5.1.242:15871/cgi-bin/continue.cgi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>
              <a:latin typeface="Calibri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smtClean="0">
                <a:solidFill>
                  <a:srgbClr val="FF0000"/>
                </a:solidFill>
              </a:rPr>
              <a:t>Nazi Policies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85875"/>
            <a:ext cx="9001125" cy="542925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>
                <a:solidFill>
                  <a:srgbClr val="FF0000"/>
                </a:solidFill>
              </a:rPr>
              <a:t>The Nazi policies were very important in gaining support from the public.  Many of their ideas were vague, as they tried to be ‘</a:t>
            </a:r>
            <a:r>
              <a:rPr lang="en-GB" sz="2800" b="1" dirty="0" smtClean="0">
                <a:solidFill>
                  <a:srgbClr val="FF0000"/>
                </a:solidFill>
              </a:rPr>
              <a:t>all things to all men</a:t>
            </a:r>
            <a:r>
              <a:rPr lang="en-GB" sz="2800" dirty="0" smtClean="0">
                <a:solidFill>
                  <a:srgbClr val="FF0000"/>
                </a:solidFill>
              </a:rPr>
              <a:t>’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800" dirty="0" smtClean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charset="0"/>
              <a:buNone/>
              <a:defRPr/>
            </a:pPr>
            <a:r>
              <a:rPr lang="en-GB" sz="2800" b="1" dirty="0" smtClean="0">
                <a:solidFill>
                  <a:srgbClr val="FF0000"/>
                </a:solidFill>
              </a:rPr>
              <a:t>	</a:t>
            </a:r>
            <a:r>
              <a:rPr lang="en-GB" sz="2800" b="1" u="sng" dirty="0" smtClean="0">
                <a:solidFill>
                  <a:srgbClr val="FF0000"/>
                </a:solidFill>
              </a:rPr>
              <a:t>Nazi Policies</a:t>
            </a:r>
            <a:r>
              <a:rPr lang="en-GB" sz="2800" b="1" dirty="0" smtClean="0">
                <a:solidFill>
                  <a:srgbClr val="FF0000"/>
                </a:solidFill>
              </a:rPr>
              <a:t>:</a:t>
            </a:r>
            <a:endParaRPr lang="en-GB" sz="2800" dirty="0" smtClean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>
                <a:solidFill>
                  <a:srgbClr val="FF0000"/>
                </a:solidFill>
              </a:rPr>
              <a:t>The </a:t>
            </a:r>
            <a:r>
              <a:rPr lang="en-GB" sz="2800" b="1" dirty="0" smtClean="0">
                <a:solidFill>
                  <a:srgbClr val="FF0000"/>
                </a:solidFill>
              </a:rPr>
              <a:t>promise of jobs</a:t>
            </a:r>
            <a:r>
              <a:rPr lang="en-GB" sz="2800" dirty="0" smtClean="0">
                <a:solidFill>
                  <a:srgbClr val="FF0000"/>
                </a:solidFill>
              </a:rPr>
              <a:t> was a major vote-winner with the </a:t>
            </a:r>
            <a:r>
              <a:rPr lang="en-GB" sz="2800" b="1" dirty="0" smtClean="0">
                <a:solidFill>
                  <a:srgbClr val="FF0000"/>
                </a:solidFill>
              </a:rPr>
              <a:t>Working Class</a:t>
            </a:r>
            <a:r>
              <a:rPr lang="en-GB" sz="2800" dirty="0" smtClean="0">
                <a:solidFill>
                  <a:srgbClr val="FF0000"/>
                </a:solidFill>
              </a:rPr>
              <a:t>, and with younger voters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800" dirty="0" smtClean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>
                <a:solidFill>
                  <a:srgbClr val="FF0000"/>
                </a:solidFill>
              </a:rPr>
              <a:t>A </a:t>
            </a:r>
            <a:r>
              <a:rPr lang="en-GB" sz="2800" b="1" dirty="0" smtClean="0">
                <a:solidFill>
                  <a:srgbClr val="FF0000"/>
                </a:solidFill>
              </a:rPr>
              <a:t>safe alternative to communism</a:t>
            </a:r>
            <a:r>
              <a:rPr lang="en-GB" sz="2800" dirty="0" smtClean="0">
                <a:solidFill>
                  <a:srgbClr val="FF0000"/>
                </a:solidFill>
              </a:rPr>
              <a:t> (a very real threat at the time) won the support of </a:t>
            </a:r>
            <a:r>
              <a:rPr lang="en-GB" sz="2800" b="1" dirty="0" smtClean="0">
                <a:solidFill>
                  <a:srgbClr val="FF0000"/>
                </a:solidFill>
              </a:rPr>
              <a:t>big business</a:t>
            </a:r>
            <a:r>
              <a:rPr lang="en-GB" sz="2800" dirty="0" smtClean="0">
                <a:solidFill>
                  <a:srgbClr val="FF0000"/>
                </a:solidFill>
              </a:rPr>
              <a:t> and the </a:t>
            </a:r>
            <a:r>
              <a:rPr lang="en-GB" sz="2800" b="1" dirty="0" smtClean="0">
                <a:solidFill>
                  <a:srgbClr val="FF0000"/>
                </a:solidFill>
              </a:rPr>
              <a:t>middle classes </a:t>
            </a:r>
            <a:r>
              <a:rPr lang="en-GB" sz="2800" dirty="0" smtClean="0">
                <a:solidFill>
                  <a:srgbClr val="FF0000"/>
                </a:solidFill>
              </a:rPr>
              <a:t>– the Nazis also promised to curb the power of trade unions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Content Placeholder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6572250"/>
          </a:xfrm>
        </p:spPr>
        <p:txBody>
          <a:bodyPr/>
          <a:lstStyle/>
          <a:p>
            <a:r>
              <a:rPr lang="en-GB" smtClean="0">
                <a:solidFill>
                  <a:srgbClr val="FF0000"/>
                </a:solidFill>
              </a:rPr>
              <a:t>Two further policies proved popular with almost </a:t>
            </a:r>
            <a:r>
              <a:rPr lang="en-GB" b="1" smtClean="0">
                <a:solidFill>
                  <a:srgbClr val="FF0000"/>
                </a:solidFill>
              </a:rPr>
              <a:t>all sections in German society</a:t>
            </a:r>
            <a:r>
              <a:rPr lang="en-GB" smtClean="0">
                <a:solidFill>
                  <a:srgbClr val="FF0000"/>
                </a:solidFill>
              </a:rPr>
              <a:t>.</a:t>
            </a:r>
          </a:p>
          <a:p>
            <a:endParaRPr lang="en-GB" smtClean="0">
              <a:solidFill>
                <a:srgbClr val="FF0000"/>
              </a:solidFill>
            </a:endParaRPr>
          </a:p>
          <a:p>
            <a:r>
              <a:rPr lang="en-GB" b="1" u="sng" smtClean="0">
                <a:solidFill>
                  <a:srgbClr val="FF0000"/>
                </a:solidFill>
              </a:rPr>
              <a:t>NATIONALISM</a:t>
            </a:r>
            <a:r>
              <a:rPr lang="en-GB" smtClean="0">
                <a:solidFill>
                  <a:srgbClr val="FF0000"/>
                </a:solidFill>
              </a:rPr>
              <a:t>: They promised to destroy the hated Treaty of Versailles and restore Germany to its former glory.  This idea of German supremacy hinged on the ‘master race’ theory of </a:t>
            </a:r>
            <a:r>
              <a:rPr lang="en-GB" i="1" smtClean="0">
                <a:solidFill>
                  <a:srgbClr val="FF0000"/>
                </a:solidFill>
              </a:rPr>
              <a:t>Social Darwinism</a:t>
            </a:r>
          </a:p>
          <a:p>
            <a:endParaRPr lang="en-GB" smtClean="0">
              <a:solidFill>
                <a:srgbClr val="FF0000"/>
              </a:solidFill>
            </a:endParaRPr>
          </a:p>
          <a:p>
            <a:r>
              <a:rPr lang="en-GB" b="1" u="sng" smtClean="0">
                <a:solidFill>
                  <a:srgbClr val="FF0000"/>
                </a:solidFill>
              </a:rPr>
              <a:t>ANTI-SEMITISM</a:t>
            </a:r>
            <a:r>
              <a:rPr lang="en-GB" smtClean="0">
                <a:solidFill>
                  <a:srgbClr val="FF0000"/>
                </a:solidFill>
              </a:rPr>
              <a:t>: This had a history in Germany and provided Germans with a scapegoat for all of their troubles</a:t>
            </a:r>
          </a:p>
          <a:p>
            <a:endParaRPr lang="en-GB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7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70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7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smtClean="0">
                <a:solidFill>
                  <a:srgbClr val="FF0000"/>
                </a:solidFill>
              </a:rPr>
              <a:t>Nazi Propaganda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488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3800" dirty="0" smtClean="0">
                <a:solidFill>
                  <a:srgbClr val="FF0000"/>
                </a:solidFill>
              </a:rPr>
              <a:t>A Ministry of Propaganda was established by the Nazis and led by Joseph Goebbels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3800" dirty="0" smtClean="0">
                <a:solidFill>
                  <a:srgbClr val="FF0000"/>
                </a:solidFill>
              </a:rPr>
              <a:t>This shows the importance they placed on playing on the fear of people and getting their message across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3800" dirty="0" smtClean="0">
                <a:solidFill>
                  <a:srgbClr val="FF0000"/>
                </a:solidFill>
              </a:rPr>
              <a:t>They exploited the new media of cinema and radio.  Hitler became closely associated with the media tycoon </a:t>
            </a:r>
            <a:r>
              <a:rPr lang="en-GB" sz="3800" dirty="0" err="1" smtClean="0">
                <a:solidFill>
                  <a:srgbClr val="FF0000"/>
                </a:solidFill>
              </a:rPr>
              <a:t>Hugenberg</a:t>
            </a:r>
            <a:endParaRPr lang="en-GB" sz="3800" dirty="0" smtClean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3800" dirty="0" smtClean="0">
                <a:solidFill>
                  <a:srgbClr val="FF0000"/>
                </a:solidFill>
              </a:rPr>
              <a:t>Hitler often flew to cities all over Germany to speak – their campaigns were very efficient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b="1" dirty="0" err="1" smtClean="0">
                <a:solidFill>
                  <a:srgbClr val="FF0000"/>
                </a:solidFill>
              </a:rPr>
              <a:t>Rothnie</a:t>
            </a:r>
            <a:r>
              <a:rPr lang="en-GB" b="1" dirty="0" smtClean="0">
                <a:solidFill>
                  <a:srgbClr val="FF0000"/>
                </a:solidFill>
              </a:rPr>
              <a:t>: “Never has any party prepared for power more thoroughly than the Nazis.”</a:t>
            </a:r>
            <a:endParaRPr lang="en-GB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1"/>
          <p:cNvSpPr>
            <a:spLocks noChangeArrowheads="1"/>
          </p:cNvSpPr>
          <p:nvPr/>
        </p:nvSpPr>
        <p:spPr bwMode="auto">
          <a:xfrm>
            <a:off x="179388" y="639763"/>
            <a:ext cx="8785225" cy="48323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i="1" dirty="0">
                <a:solidFill>
                  <a:schemeClr val="tx1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1932, Nazis launch biggest propaganda campaign Germany had ever seen:</a:t>
            </a:r>
            <a:endParaRPr lang="en-US" sz="1400" dirty="0">
              <a:solidFill>
                <a:schemeClr val="tx1"/>
              </a:solidFill>
              <a:latin typeface="Comic Sans MS" pitchFamily="66" charset="0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2800" dirty="0">
                <a:solidFill>
                  <a:schemeClr val="tx1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Hitler flew across Germany in a JUNKERS TRANSPORT PLANE holding up to 4 huge rallies in up to 4 major cities a day.</a:t>
            </a:r>
            <a:endParaRPr lang="en-US" sz="1400" dirty="0">
              <a:solidFill>
                <a:schemeClr val="tx1"/>
              </a:solidFill>
              <a:latin typeface="Comic Sans MS" pitchFamily="66" charset="0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2800" dirty="0">
                <a:solidFill>
                  <a:schemeClr val="tx1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1 million </a:t>
            </a:r>
            <a:r>
              <a:rPr lang="en-US" sz="2800" dirty="0" err="1">
                <a:solidFill>
                  <a:schemeClr val="tx1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coloured</a:t>
            </a:r>
            <a:r>
              <a:rPr lang="en-US" sz="2800" dirty="0">
                <a:solidFill>
                  <a:schemeClr val="tx1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 posters;</a:t>
            </a:r>
            <a:endParaRPr lang="en-US" sz="1400" dirty="0">
              <a:solidFill>
                <a:schemeClr val="tx1"/>
              </a:solidFill>
              <a:latin typeface="Comic Sans MS" pitchFamily="66" charset="0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2800" dirty="0">
                <a:solidFill>
                  <a:schemeClr val="tx1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8 million pamphlets;</a:t>
            </a:r>
            <a:endParaRPr lang="en-US" sz="1400" dirty="0">
              <a:solidFill>
                <a:schemeClr val="tx1"/>
              </a:solidFill>
              <a:latin typeface="Comic Sans MS" pitchFamily="66" charset="0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2800" dirty="0">
                <a:solidFill>
                  <a:schemeClr val="tx1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12 million extra copies of party newspapers;</a:t>
            </a:r>
            <a:endParaRPr lang="en-US" sz="1400" dirty="0">
              <a:solidFill>
                <a:schemeClr val="tx1"/>
              </a:solidFill>
              <a:latin typeface="Comic Sans MS" pitchFamily="66" charset="0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2800" dirty="0">
                <a:solidFill>
                  <a:schemeClr val="tx1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3,000 meetings a day across Germany;</a:t>
            </a:r>
            <a:endParaRPr lang="en-US" sz="1400" dirty="0">
              <a:solidFill>
                <a:schemeClr val="tx1"/>
              </a:solidFill>
              <a:latin typeface="Comic Sans MS" pitchFamily="66" charset="0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2800" dirty="0">
                <a:solidFill>
                  <a:schemeClr val="tx1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First time EVER in German election history that FILM and GRAMAPHONE records had been used.</a:t>
            </a:r>
            <a:endParaRPr lang="en-US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728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72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72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72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72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72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72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972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1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67025"/>
          </a:xfrm>
        </p:spPr>
        <p:txBody>
          <a:bodyPr/>
          <a:lstStyle/>
          <a:p>
            <a:r>
              <a:rPr lang="en-GB" b="1" smtClean="0">
                <a:solidFill>
                  <a:srgbClr val="FF0000"/>
                </a:solidFill>
              </a:rPr>
              <a:t>The final factor that brought Hitler to power was the failure of the Weimar leaders in the Reichstag between 1928 and 1933…</a:t>
            </a:r>
          </a:p>
        </p:txBody>
      </p:sp>
      <p:sp>
        <p:nvSpPr>
          <p:cNvPr id="3" name="Oval 2"/>
          <p:cNvSpPr/>
          <p:nvPr/>
        </p:nvSpPr>
        <p:spPr>
          <a:xfrm>
            <a:off x="2700338" y="3068638"/>
            <a:ext cx="3490912" cy="1439862"/>
          </a:xfrm>
          <a:prstGeom prst="ellips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latin typeface="Comic Sans MS" pitchFamily="66" charset="0"/>
              </a:rPr>
              <a:t>FAILURE OF WEIMAR’S LEADERS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3850" y="4652963"/>
            <a:ext cx="3455988" cy="19399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latin typeface="Comic Sans MS" pitchFamily="66" charset="0"/>
              </a:rPr>
              <a:t>BETWEEN 1923 AND 1928 THERE WERE NO ELECTIONS, STRESEMANN HAD BEEN POPULAR.</a:t>
            </a:r>
            <a:endParaRPr lang="en-US" sz="2400" b="1" dirty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16463" y="4652963"/>
            <a:ext cx="4176712" cy="12001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latin typeface="Comic Sans MS" pitchFamily="66" charset="0"/>
              </a:rPr>
              <a:t>BETWEEN 1928 AND 1933 THERE WERE 4 ELECTIONS.</a:t>
            </a:r>
            <a:endParaRPr lang="en-US" sz="2400" b="1" dirty="0">
              <a:latin typeface="Comic Sans MS" pitchFamily="66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mtClean="0"/>
              <a:t>EXTREME TIMES CALL FOR EXTREME MEASURES</a:t>
            </a:r>
            <a:endParaRPr lang="en-US" smtClean="0"/>
          </a:p>
        </p:txBody>
      </p:sp>
      <p:sp>
        <p:nvSpPr>
          <p:cNvPr id="737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smtClean="0"/>
              <a:t>Germany in 1931</a:t>
            </a:r>
            <a:endParaRPr lang="en-US" smtClean="0"/>
          </a:p>
          <a:p>
            <a:r>
              <a:rPr lang="en-US" smtClean="0"/>
              <a:t>5 million wage earners out of work;</a:t>
            </a:r>
          </a:p>
          <a:p>
            <a:r>
              <a:rPr lang="en-US" smtClean="0"/>
              <a:t>Middle classes facing ruin;</a:t>
            </a:r>
          </a:p>
          <a:p>
            <a:r>
              <a:rPr lang="en-US" smtClean="0"/>
              <a:t>Farmers unable to pay mortgages;</a:t>
            </a:r>
          </a:p>
          <a:p>
            <a:r>
              <a:rPr lang="en-US" smtClean="0"/>
              <a:t>Parliament</a:t>
            </a:r>
            <a:r>
              <a:rPr lang="en-GB" smtClean="0"/>
              <a:t> paralysed</a:t>
            </a:r>
            <a:r>
              <a:rPr lang="en-US" smtClean="0"/>
              <a:t>;</a:t>
            </a:r>
          </a:p>
          <a:p>
            <a:r>
              <a:rPr lang="en-US" smtClean="0"/>
              <a:t>Government floundering;</a:t>
            </a:r>
          </a:p>
          <a:p>
            <a:r>
              <a:rPr lang="en-US" smtClean="0"/>
              <a:t>President Hindenburg increasingly senile.</a:t>
            </a:r>
          </a:p>
          <a:p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4"/>
          <p:cNvPicPr>
            <a:picLocks noChangeAspect="1" noChangeArrowheads="1"/>
          </p:cNvPicPr>
          <p:nvPr/>
        </p:nvPicPr>
        <p:blipFill>
          <a:blip r:embed="rId2"/>
          <a:srcRect l="4794" t="20297" r="19165" b="11781"/>
          <a:stretch>
            <a:fillRect/>
          </a:stretch>
        </p:blipFill>
        <p:spPr bwMode="auto">
          <a:xfrm>
            <a:off x="539750" y="1125538"/>
            <a:ext cx="7416800" cy="496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TextBox 4"/>
          <p:cNvSpPr txBox="1">
            <a:spLocks noChangeArrowheads="1"/>
          </p:cNvSpPr>
          <p:nvPr/>
        </p:nvSpPr>
        <p:spPr bwMode="auto">
          <a:xfrm>
            <a:off x="395288" y="188913"/>
            <a:ext cx="83534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4000">
                <a:latin typeface="Comic Sans MS" pitchFamily="66" charset="0"/>
              </a:rPr>
              <a:t>German Chancellors 1930 - 1933</a:t>
            </a:r>
            <a:endParaRPr lang="en-US" sz="4000">
              <a:latin typeface="Comic Sans MS" pitchFamily="66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smtClean="0">
                <a:latin typeface="Comic Sans MS" pitchFamily="66" charset="0"/>
              </a:rPr>
              <a:t>Failure of Weimar’s leaders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57313"/>
            <a:ext cx="9144000" cy="5143500"/>
          </a:xfrm>
        </p:spPr>
        <p:txBody>
          <a:bodyPr/>
          <a:lstStyle/>
          <a:p>
            <a:pPr algn="just"/>
            <a:r>
              <a:rPr lang="en-GB" smtClean="0">
                <a:latin typeface="Comic Sans MS" pitchFamily="66" charset="0"/>
              </a:rPr>
              <a:t>Weimar politicians played a part in their own downfall.</a:t>
            </a:r>
          </a:p>
          <a:p>
            <a:pPr algn="just"/>
            <a:r>
              <a:rPr lang="en-GB" smtClean="0">
                <a:latin typeface="Comic Sans MS" pitchFamily="66" charset="0"/>
              </a:rPr>
              <a:t>President Hindenburg, Franz von Papen, and General von Schleicher were the main culprits as they seemed more concerned with their own positions and restoring order rather than maintaining democracy.</a:t>
            </a:r>
          </a:p>
          <a:p>
            <a:pPr algn="just"/>
            <a:r>
              <a:rPr lang="en-GB" smtClean="0">
                <a:latin typeface="Comic Sans MS" pitchFamily="66" charset="0"/>
              </a:rPr>
              <a:t>The three men thought Hitler could be controlled and used as a political pawn.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u="sng" smtClean="0">
                <a:latin typeface="Comic Sans MS" pitchFamily="66" charset="0"/>
              </a:rPr>
              <a:t>Weimar Government in Decline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57313"/>
            <a:ext cx="9144000" cy="5357812"/>
          </a:xfrm>
        </p:spPr>
        <p:txBody>
          <a:bodyPr/>
          <a:lstStyle/>
          <a:p>
            <a:pPr algn="just"/>
            <a:r>
              <a:rPr lang="en-GB" b="1" smtClean="0">
                <a:solidFill>
                  <a:srgbClr val="FF0000"/>
                </a:solidFill>
                <a:latin typeface="Comic Sans MS" pitchFamily="66" charset="0"/>
              </a:rPr>
              <a:t>30</a:t>
            </a:r>
            <a:r>
              <a:rPr lang="en-GB" b="1" baseline="30000" smtClean="0">
                <a:solidFill>
                  <a:srgbClr val="FF0000"/>
                </a:solidFill>
                <a:latin typeface="Comic Sans MS" pitchFamily="66" charset="0"/>
              </a:rPr>
              <a:t>th</a:t>
            </a:r>
            <a:r>
              <a:rPr lang="en-GB" b="1" smtClean="0">
                <a:solidFill>
                  <a:srgbClr val="FF0000"/>
                </a:solidFill>
                <a:latin typeface="Comic Sans MS" pitchFamily="66" charset="0"/>
              </a:rPr>
              <a:t> May 1932 </a:t>
            </a:r>
            <a:r>
              <a:rPr lang="en-GB" smtClean="0">
                <a:solidFill>
                  <a:srgbClr val="FF0000"/>
                </a:solidFill>
                <a:latin typeface="Comic Sans MS" pitchFamily="66" charset="0"/>
              </a:rPr>
              <a:t>– </a:t>
            </a:r>
            <a:r>
              <a:rPr lang="en-GB" smtClean="0">
                <a:latin typeface="Comic Sans MS" pitchFamily="66" charset="0"/>
              </a:rPr>
              <a:t>Bruning resigns after two years of minority government, ruling with the help of Presidential emergency decrees.</a:t>
            </a:r>
          </a:p>
          <a:p>
            <a:pPr algn="just"/>
            <a:r>
              <a:rPr lang="en-GB" smtClean="0">
                <a:latin typeface="Comic Sans MS" pitchFamily="66" charset="0"/>
              </a:rPr>
              <a:t>Papen becomes Chancellor, governing with the support of Hitler</a:t>
            </a:r>
          </a:p>
          <a:p>
            <a:pPr algn="just"/>
            <a:r>
              <a:rPr lang="en-GB" smtClean="0">
                <a:latin typeface="Comic Sans MS" pitchFamily="66" charset="0"/>
              </a:rPr>
              <a:t>After the July elections the Nazis overtake the SPD; at the same time Schleicher convinces Hindenburg to appoint him as Chancellor – replacing Papen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Box 1"/>
          <p:cNvSpPr txBox="1">
            <a:spLocks noChangeArrowheads="1"/>
          </p:cNvSpPr>
          <p:nvPr/>
        </p:nvSpPr>
        <p:spPr bwMode="auto">
          <a:xfrm>
            <a:off x="684213" y="138113"/>
            <a:ext cx="7488237" cy="76993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b="1" dirty="0">
                <a:latin typeface="Comic Sans MS" pitchFamily="66" charset="0"/>
              </a:rPr>
              <a:t>Nazi propaganda</a:t>
            </a:r>
            <a:endParaRPr lang="en-US" sz="4400" b="1" dirty="0">
              <a:latin typeface="Comic Sans MS" pitchFamily="66" charset="0"/>
            </a:endParaRPr>
          </a:p>
        </p:txBody>
      </p:sp>
      <p:sp>
        <p:nvSpPr>
          <p:cNvPr id="78851" name="Rectangle 1"/>
          <p:cNvSpPr>
            <a:spLocks noChangeArrowheads="1"/>
          </p:cNvSpPr>
          <p:nvPr/>
        </p:nvSpPr>
        <p:spPr bwMode="auto">
          <a:xfrm>
            <a:off x="0" y="903288"/>
            <a:ext cx="9144000" cy="569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>
              <a:buFontTx/>
              <a:buChar char="-"/>
            </a:pPr>
            <a:r>
              <a:rPr lang="en-GB" sz="2800">
                <a:latin typeface="Calibri" pitchFamily="34" charset="0"/>
                <a:ea typeface="Calibri" pitchFamily="34" charset="0"/>
                <a:cs typeface="Times New Roman" pitchFamily="18" charset="0"/>
              </a:rPr>
              <a:t>By 1932 the Nazis had become a force to be reckoned with;</a:t>
            </a:r>
          </a:p>
          <a:p>
            <a:pPr algn="just" eaLnBrk="0" hangingPunct="0">
              <a:buFontTx/>
              <a:buChar char="-"/>
            </a:pPr>
            <a:r>
              <a:rPr lang="en-GB" sz="2800">
                <a:latin typeface="Calibri" pitchFamily="34" charset="0"/>
                <a:ea typeface="Calibri" pitchFamily="34" charset="0"/>
                <a:cs typeface="Times New Roman" pitchFamily="18" charset="0"/>
              </a:rPr>
              <a:t>Hitler felt powerful enough to challenge Hindenburg for the Presidency. </a:t>
            </a:r>
            <a:endParaRPr lang="en-US" sz="28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/>
            <a:endParaRPr lang="en-US" sz="2800" b="1" u="sng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sz="2800" b="1" u="sng">
                <a:latin typeface="Calibri" pitchFamily="34" charset="0"/>
                <a:ea typeface="Calibri" pitchFamily="34" charset="0"/>
                <a:cs typeface="Times New Roman" pitchFamily="18" charset="0"/>
              </a:rPr>
              <a:t>PRESIDENTIAL ELECTION RESULTS APRIL 1932, HITLER VERSUS HINDENBURG</a:t>
            </a:r>
            <a:endParaRPr lang="en-US" sz="14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just" eaLnBrk="0" hangingPunct="0"/>
            <a:r>
              <a:rPr lang="en-US" sz="28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HINDENBURG</a:t>
            </a:r>
            <a:r>
              <a:rPr lang="en-US" sz="2800">
                <a:latin typeface="Calibri" pitchFamily="34" charset="0"/>
                <a:ea typeface="Calibri" pitchFamily="34" charset="0"/>
                <a:cs typeface="Times New Roman" pitchFamily="18" charset="0"/>
              </a:rPr>
              <a:t>		VOTES: 19.4 million</a:t>
            </a:r>
            <a:endParaRPr lang="en-US" sz="14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just" eaLnBrk="0" hangingPunct="0"/>
            <a:r>
              <a:rPr lang="en-US" sz="28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HITLER			</a:t>
            </a:r>
            <a:r>
              <a:rPr lang="en-US" sz="2800">
                <a:latin typeface="Calibri" pitchFamily="34" charset="0"/>
                <a:ea typeface="Calibri" pitchFamily="34" charset="0"/>
                <a:cs typeface="Times New Roman" pitchFamily="18" charset="0"/>
              </a:rPr>
              <a:t>VOTES: 13.4 million</a:t>
            </a:r>
          </a:p>
          <a:p>
            <a:pPr algn="just" eaLnBrk="0" hangingPunct="0"/>
            <a:endParaRPr lang="en-GB" sz="28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just" eaLnBrk="0" hangingPunct="0">
              <a:buFontTx/>
              <a:buChar char="-"/>
            </a:pPr>
            <a:r>
              <a:rPr lang="en-GB" sz="2800">
                <a:latin typeface="Calibri" pitchFamily="34" charset="0"/>
                <a:ea typeface="Calibri" pitchFamily="34" charset="0"/>
                <a:cs typeface="Times New Roman" pitchFamily="18" charset="0"/>
              </a:rPr>
              <a:t>Elections of July 1932 Nazis achieved 37.3% of the vote, more than any other party;</a:t>
            </a:r>
          </a:p>
          <a:p>
            <a:pPr algn="just" eaLnBrk="0" hangingPunct="0">
              <a:buFontTx/>
              <a:buChar char="-"/>
            </a:pPr>
            <a:r>
              <a:rPr lang="en-GB" sz="2800">
                <a:latin typeface="Calibri" pitchFamily="34" charset="0"/>
                <a:ea typeface="Calibri" pitchFamily="34" charset="0"/>
                <a:cs typeface="Times New Roman" pitchFamily="18" charset="0"/>
              </a:rPr>
              <a:t>It was clear government could not run without cooperation of the Nazis…</a:t>
            </a:r>
            <a:endParaRPr lang="en-US" sz="28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8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8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755650" y="4144963"/>
            <a:ext cx="76327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Tx/>
              <a:buChar char="-"/>
            </a:pPr>
            <a:r>
              <a:rPr lang="en-GB" sz="2400"/>
              <a:t>In November 1932 Von Papen asked Hitler to become Chancellor, with Papen as vice-Chancellor;</a:t>
            </a:r>
          </a:p>
          <a:p>
            <a:pPr algn="just">
              <a:buFontTx/>
              <a:buChar char="-"/>
            </a:pPr>
            <a:r>
              <a:rPr lang="en-GB" sz="2400"/>
              <a:t>Hitler accepted and on 30</a:t>
            </a:r>
            <a:r>
              <a:rPr lang="en-GB" sz="2400" baseline="30000"/>
              <a:t>th</a:t>
            </a:r>
            <a:r>
              <a:rPr lang="en-GB" sz="2400"/>
              <a:t> January 1933 was sworn in as Chancellor.</a:t>
            </a:r>
          </a:p>
          <a:p>
            <a:pPr algn="just">
              <a:buFontTx/>
              <a:buChar char="-"/>
            </a:pPr>
            <a:r>
              <a:rPr lang="en-GB" sz="2400"/>
              <a:t>Papen had persuaded Hindenburg that they could control Hitler by giving him what he wanted…</a:t>
            </a:r>
            <a:endParaRPr lang="en-US" sz="2400"/>
          </a:p>
        </p:txBody>
      </p:sp>
      <p:pic>
        <p:nvPicPr>
          <p:cNvPr id="22530" name="Picture 4"/>
          <p:cNvPicPr>
            <a:picLocks noChangeAspect="1" noChangeArrowheads="1"/>
          </p:cNvPicPr>
          <p:nvPr/>
        </p:nvPicPr>
        <p:blipFill>
          <a:blip r:embed="rId2"/>
          <a:srcRect l="4794" t="43916" r="82658" b="35406"/>
          <a:stretch>
            <a:fillRect/>
          </a:stretch>
        </p:blipFill>
        <p:spPr bwMode="auto">
          <a:xfrm>
            <a:off x="611188" y="404813"/>
            <a:ext cx="2232025" cy="275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Picture 2" descr="http://upload.wikimedia.org/wikipedia/commons/b/b5/Paul_von_Hindenburg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43663" y="476250"/>
            <a:ext cx="2095500" cy="25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9572" name="Picture 4" descr="http://1.bp.blogspot.com/-8-yZsBYBGV8/TY_TnEB6yEI/AAAAAAAABAs/C5ijBWwuU-g/s1600/Adolf+Hitle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7864" y="548680"/>
            <a:ext cx="2455962" cy="324100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 note on Nazi Support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mtClean="0">
                <a:latin typeface="Comic Sans MS" pitchFamily="66" charset="0"/>
              </a:rPr>
              <a:t>Big business and industrialists began to realise that Hitler, who they had initially viewed as an “AUSTRIAN UPSTART” could perhaps one day control Germany.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mtClean="0">
                <a:latin typeface="Comic Sans MS" pitchFamily="66" charset="0"/>
              </a:rPr>
              <a:t>They MISTAKENLY thought that by throwing large amounts of money at him that he would do their bidding once he achieved power.</a:t>
            </a:r>
            <a:endParaRPr lang="en-US" smtClean="0">
              <a:latin typeface="Comic Sans MS" pitchFamily="66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795</Words>
  <Application>Microsoft Office PowerPoint</Application>
  <PresentationFormat>On-screen Show (4:3)</PresentationFormat>
  <Paragraphs>84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Calibri</vt:lpstr>
      <vt:lpstr>Arial</vt:lpstr>
      <vt:lpstr>Comic Sans MS</vt:lpstr>
      <vt:lpstr>Times New Roman</vt:lpstr>
      <vt:lpstr>Office Theme</vt:lpstr>
      <vt:lpstr>Slide 1</vt:lpstr>
      <vt:lpstr>The final factor that brought Hitler to power was the failure of the Weimar leaders in the Reichstag between 1928 and 1933…</vt:lpstr>
      <vt:lpstr>EXTREME TIMES CALL FOR EXTREME MEASURES</vt:lpstr>
      <vt:lpstr>Slide 4</vt:lpstr>
      <vt:lpstr>Failure of Weimar’s leaders</vt:lpstr>
      <vt:lpstr>Weimar Government in Decline</vt:lpstr>
      <vt:lpstr>Slide 7</vt:lpstr>
      <vt:lpstr>Slide 8</vt:lpstr>
      <vt:lpstr>A note on Nazi Support</vt:lpstr>
      <vt:lpstr>Slide 10</vt:lpstr>
      <vt:lpstr>Slide 11</vt:lpstr>
      <vt:lpstr>Hitler: The Leader</vt:lpstr>
      <vt:lpstr>Slide 13</vt:lpstr>
      <vt:lpstr>Slide 14</vt:lpstr>
      <vt:lpstr>Nazi Policies</vt:lpstr>
      <vt:lpstr>Slide 16</vt:lpstr>
      <vt:lpstr>Nazi Propaganda</vt:lpstr>
      <vt:lpstr>Slide 18</vt:lpstr>
    </vt:vector>
  </TitlesOfParts>
  <Company>Dundee City Council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macdonald, ewan</dc:creator>
  <cp:lastModifiedBy>ed7338c</cp:lastModifiedBy>
  <cp:revision>1</cp:revision>
  <dcterms:created xsi:type="dcterms:W3CDTF">2011-10-31T16:55:38Z</dcterms:created>
  <dcterms:modified xsi:type="dcterms:W3CDTF">2013-02-06T11:45:14Z</dcterms:modified>
</cp:coreProperties>
</file>