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752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6A8E3-54C2-4931-A77B-17D7FBC824DF}" type="datetimeFigureOut">
              <a:rPr lang="en-US" smtClean="0"/>
              <a:pPr/>
              <a:t>1/23/2014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CA46A-ED03-4447-8D3C-1972A9437DC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6/66/DBP_-_Nobelpreistr%C3%A4ger,_Gustav_Stresemann_-_50_Pfennig_-_1975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4346" y="214290"/>
            <a:ext cx="9358346" cy="1470025"/>
          </a:xfrm>
        </p:spPr>
        <p:txBody>
          <a:bodyPr/>
          <a:lstStyle/>
          <a:p>
            <a:r>
              <a:rPr lang="en-GB" u="sng" dirty="0" smtClean="0"/>
              <a:t>Germany Recovers: The Stresemann Years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GB" dirty="0" smtClean="0"/>
              <a:t>To know who Gustav Stresemann was</a:t>
            </a:r>
          </a:p>
          <a:p>
            <a:pPr algn="l"/>
            <a:r>
              <a:rPr lang="en-GB" dirty="0" smtClean="0"/>
              <a:t>To understand how he helped solve Germany’s problems</a:t>
            </a:r>
          </a:p>
          <a:p>
            <a:pPr algn="l"/>
            <a:r>
              <a:rPr lang="en-GB" dirty="0" smtClean="0"/>
              <a:t>To be able to evaluate his success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857628"/>
            <a:ext cx="8358246" cy="273921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Starter</a:t>
            </a:r>
            <a:endParaRPr lang="en-GB" sz="4400" dirty="0" smtClean="0"/>
          </a:p>
          <a:p>
            <a:endParaRPr lang="en-GB" sz="2800" dirty="0" smtClean="0"/>
          </a:p>
          <a:p>
            <a:r>
              <a:rPr lang="en-GB" sz="2800" dirty="0" smtClean="0"/>
              <a:t>Read through the information on hyperinflation</a:t>
            </a:r>
          </a:p>
          <a:p>
            <a:endParaRPr lang="en-GB" sz="2800" dirty="0" smtClean="0"/>
          </a:p>
          <a:p>
            <a:r>
              <a:rPr lang="en-GB" sz="2800" dirty="0" smtClean="0"/>
              <a:t>Highlight the key information , either with a highlighter or using a colour pen</a:t>
            </a:r>
            <a:endParaRPr lang="en-GB" sz="2800" dirty="0"/>
          </a:p>
        </p:txBody>
      </p:sp>
      <p:pic>
        <p:nvPicPr>
          <p:cNvPr id="1028" name="Picture 4" descr="http://qlcsupplies.com/prodimages/kf011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2643182"/>
            <a:ext cx="2143108" cy="2143108"/>
          </a:xfrm>
          <a:prstGeom prst="rect">
            <a:avLst/>
          </a:prstGeom>
          <a:noFill/>
        </p:spPr>
      </p:pic>
      <p:sp>
        <p:nvSpPr>
          <p:cNvPr id="1026" name="AutoShape 2"/>
          <p:cNvSpPr>
            <a:spLocks noChangeArrowheads="1"/>
          </p:cNvSpPr>
          <p:nvPr/>
        </p:nvSpPr>
        <p:spPr bwMode="auto">
          <a:xfrm rot="916381">
            <a:off x="5999125" y="1740584"/>
            <a:ext cx="2557462" cy="1415266"/>
          </a:xfrm>
          <a:prstGeom prst="foldedCorner">
            <a:avLst>
              <a:gd name="adj" fmla="val 12500"/>
            </a:avLst>
          </a:prstGeom>
          <a:solidFill>
            <a:srgbClr val="FFFF00"/>
          </a:solidFill>
          <a:ln w="6350">
            <a:solidFill>
              <a:srgbClr val="969696"/>
            </a:solidFill>
            <a:round/>
            <a:headEnd/>
            <a:tailEnd/>
          </a:ln>
        </p:spPr>
        <p:txBody>
          <a:bodyPr vert="horz" wrap="square" lIns="137160" tIns="91440" rIns="13716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u="none" strike="noStrike" cap="none" normalizeH="0" baseline="0" dirty="0" smtClean="0">
                <a:ln>
                  <a:noFill/>
                </a:ln>
                <a:solidFill>
                  <a:srgbClr val="5A5A5A"/>
                </a:solidFill>
                <a:effectLst/>
                <a:latin typeface="Cambria" pitchFamily="18" charset="0"/>
              </a:rPr>
              <a:t>Remember;</a:t>
            </a:r>
            <a:r>
              <a:rPr kumimoji="0" lang="en-GB" b="0" u="none" strike="noStrike" cap="none" normalizeH="0" dirty="0" smtClean="0">
                <a:ln>
                  <a:noFill/>
                </a:ln>
                <a:solidFill>
                  <a:srgbClr val="5A5A5A"/>
                </a:solidFill>
                <a:effectLst/>
                <a:latin typeface="Cambria" pitchFamily="18" charset="0"/>
              </a:rPr>
              <a:t> don’t copy down the L.O. just write down the title and the date</a:t>
            </a: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 up your scores….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0063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sz="3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40-60 points</a:t>
            </a:r>
            <a:r>
              <a:rPr lang="en-GB" dirty="0" smtClean="0"/>
              <a:t>: Well done! You are Gustav Stresemann. You brought in a new “golden age” in Weimar Germany!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33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70-90 points: </a:t>
            </a:r>
            <a:r>
              <a:rPr lang="en-GB" dirty="0" smtClean="0"/>
              <a:t>Not great solutions, if you really want to be part of a peaceful Europe. Perhaps you have a future with the Nationalist Party, the Nazis…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33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100-120 points: </a:t>
            </a:r>
            <a:r>
              <a:rPr lang="en-GB" dirty="0" smtClean="0"/>
              <a:t>Your ideas were very similar to those of Adolf Hitler. They were also what some Germans wanted- although the Nazi party was not yet very popular. </a:t>
            </a:r>
          </a:p>
          <a:p>
            <a:pPr>
              <a:buNone/>
            </a:pPr>
            <a:r>
              <a:rPr lang="en-GB" dirty="0" smtClean="0"/>
              <a:t>	Probably, your solutions would ultimately led to war…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71481"/>
          <a:ext cx="8258204" cy="6061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9102"/>
                <a:gridCol w="4129102"/>
              </a:tblGrid>
              <a:tr h="693151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Problems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 smtClean="0"/>
                        <a:t>Stresmann’s</a:t>
                      </a:r>
                      <a:r>
                        <a:rPr lang="en-GB" sz="2400" dirty="0" smtClean="0"/>
                        <a:t> solution: how</a:t>
                      </a:r>
                      <a:r>
                        <a:rPr lang="en-GB" sz="2400" baseline="0" dirty="0" smtClean="0"/>
                        <a:t> good was it?</a:t>
                      </a:r>
                      <a:endParaRPr lang="en-GB" sz="2400" dirty="0"/>
                    </a:p>
                  </a:txBody>
                  <a:tcPr/>
                </a:tc>
              </a:tr>
              <a:tr h="1309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Hyperinflation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6600" dirty="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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9546">
                <a:tc>
                  <a:txBody>
                    <a:bodyPr/>
                    <a:lstStyle/>
                    <a:p>
                      <a:pPr marL="21590" indent="-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Calibri"/>
                          <a:ea typeface="Calibri"/>
                          <a:cs typeface="Times New Roman"/>
                        </a:rPr>
                        <a:t>French occupation of the Ruhr</a:t>
                      </a: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6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</a:t>
                      </a:r>
                      <a:endParaRPr lang="en-GB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9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Calibri"/>
                          <a:ea typeface="Calibri"/>
                          <a:cs typeface="Times New Roman"/>
                        </a:rPr>
                        <a:t>Germany’s poor relationship with other countries</a:t>
                      </a: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6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</a:t>
                      </a:r>
                      <a:endParaRPr lang="en-GB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9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German industry is in trouble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6600" dirty="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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44" y="274638"/>
            <a:ext cx="4972056" cy="2082792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Did Stresemann deserve his Nobel Peace Prize?</a:t>
            </a:r>
            <a:endParaRPr lang="en-GB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571744"/>
            <a:ext cx="8286808" cy="3643314"/>
          </a:xfrm>
        </p:spPr>
        <p:txBody>
          <a:bodyPr>
            <a:normAutofit fontScale="62500" lnSpcReduction="20000"/>
          </a:bodyPr>
          <a:lstStyle/>
          <a:p>
            <a:pPr lvl="6"/>
            <a:r>
              <a:rPr lang="en-GB" sz="4000" dirty="0" smtClean="0"/>
              <a:t>In 1926 Stresemann was awarded the highly respected Nobel Peace Prize</a:t>
            </a:r>
          </a:p>
          <a:p>
            <a:r>
              <a:rPr lang="en-GB" sz="3800" dirty="0" smtClean="0"/>
              <a:t>He had helped Germany get back on its feet industrially, and helped solved the hyperinflation crisis- </a:t>
            </a:r>
            <a:r>
              <a:rPr lang="en-GB" sz="3800" u="sng" dirty="0" smtClean="0"/>
              <a:t>but</a:t>
            </a:r>
            <a:r>
              <a:rPr lang="en-GB" sz="3800" dirty="0" smtClean="0"/>
              <a:t> through MASSIVE loans from America</a:t>
            </a:r>
          </a:p>
          <a:p>
            <a:r>
              <a:rPr lang="en-GB" sz="3800" dirty="0" smtClean="0"/>
              <a:t>He had started to make alliances with the rest of Europe- </a:t>
            </a:r>
            <a:r>
              <a:rPr lang="en-GB" sz="3800" u="sng" dirty="0" smtClean="0"/>
              <a:t>but</a:t>
            </a:r>
            <a:r>
              <a:rPr lang="en-GB" sz="3800" dirty="0" smtClean="0"/>
              <a:t> not all Germans thought that was right</a:t>
            </a:r>
          </a:p>
          <a:p>
            <a:r>
              <a:rPr lang="en-GB" sz="3800" dirty="0" smtClean="0"/>
              <a:t>He had improved the lives of Germans; Berlin was now the place to be seen, and schools and houses had been improved- </a:t>
            </a:r>
            <a:r>
              <a:rPr lang="en-GB" sz="3800" u="sng" dirty="0" smtClean="0"/>
              <a:t>but</a:t>
            </a:r>
            <a:r>
              <a:rPr lang="en-GB" sz="3800" dirty="0" smtClean="0"/>
              <a:t> this had increased the debt to America. 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2050" name="Picture 2" descr="File:DBP - Nobelpreisträger, Gustav Stresemann - 50 Pfennig - 1975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97604">
            <a:off x="1173201" y="245171"/>
            <a:ext cx="2259855" cy="27447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1471609"/>
          </a:xfrm>
          <a:ln>
            <a:solidFill>
              <a:srgbClr val="FFFF00"/>
            </a:solidFill>
          </a:ln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sz="3400" dirty="0" smtClean="0"/>
              <a:t>Charlotte, Ryan, Lauren, Nikita, </a:t>
            </a:r>
            <a:r>
              <a:rPr lang="en-GB" sz="3400" dirty="0" err="1" smtClean="0"/>
              <a:t>Jaskaran</a:t>
            </a:r>
            <a:r>
              <a:rPr lang="en-GB" sz="3400" dirty="0" smtClean="0"/>
              <a:t>, </a:t>
            </a:r>
            <a:r>
              <a:rPr lang="en-GB" sz="3400" dirty="0" err="1" smtClean="0"/>
              <a:t>Yoshil</a:t>
            </a:r>
            <a:r>
              <a:rPr lang="en-GB" sz="3400" dirty="0" smtClean="0"/>
              <a:t>, Anthony</a:t>
            </a:r>
          </a:p>
          <a:p>
            <a:pPr>
              <a:buNone/>
            </a:pPr>
            <a:r>
              <a:rPr lang="en-GB" sz="3400" b="1" dirty="0" err="1" smtClean="0"/>
              <a:t>Folens</a:t>
            </a:r>
            <a:r>
              <a:rPr lang="en-GB" sz="3400" b="1" dirty="0" smtClean="0"/>
              <a:t> Books</a:t>
            </a:r>
          </a:p>
          <a:p>
            <a:pPr>
              <a:buNone/>
            </a:pPr>
            <a:r>
              <a:rPr lang="en-GB" sz="3400" dirty="0" smtClean="0"/>
              <a:t>1. Page 14-15. Read and complete WORK box page 15</a:t>
            </a:r>
          </a:p>
          <a:p>
            <a:pPr>
              <a:buNone/>
            </a:pPr>
            <a:r>
              <a:rPr lang="en-GB" sz="3400" dirty="0" smtClean="0"/>
              <a:t>2. Page 16 and 17, WORK box page 17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5072074"/>
            <a:ext cx="8286808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Josh L, Josh B, Georgia, Andy, Mia, </a:t>
            </a:r>
            <a:r>
              <a:rPr lang="en-GB" sz="2400" dirty="0" err="1" smtClean="0"/>
              <a:t>Aneesa</a:t>
            </a:r>
            <a:r>
              <a:rPr lang="en-GB" sz="2400" dirty="0" smtClean="0"/>
              <a:t>, </a:t>
            </a:r>
            <a:r>
              <a:rPr lang="en-GB" sz="2400" dirty="0" err="1" smtClean="0"/>
              <a:t>Nisha</a:t>
            </a:r>
            <a:r>
              <a:rPr lang="en-GB" sz="2400" dirty="0" smtClean="0"/>
              <a:t>, </a:t>
            </a:r>
            <a:r>
              <a:rPr lang="en-GB" sz="2400" dirty="0" err="1" smtClean="0"/>
              <a:t>Abbie</a:t>
            </a:r>
            <a:r>
              <a:rPr lang="en-GB" sz="2400" dirty="0" smtClean="0"/>
              <a:t>, Jess</a:t>
            </a:r>
          </a:p>
          <a:p>
            <a:r>
              <a:rPr lang="en-GB" sz="2400" b="1" dirty="0" smtClean="0"/>
              <a:t>Germany Depth Study books</a:t>
            </a:r>
          </a:p>
          <a:p>
            <a:pPr marL="457200" indent="-457200">
              <a:buAutoNum type="arabicPeriod"/>
            </a:pPr>
            <a:r>
              <a:rPr lang="en-GB" sz="2400" dirty="0" smtClean="0"/>
              <a:t>Page 22-23. Read pages, answer TASK box page 23</a:t>
            </a:r>
          </a:p>
          <a:p>
            <a:pPr marL="457200" indent="-457200">
              <a:buAutoNum type="arabicPeriod"/>
            </a:pPr>
            <a:r>
              <a:rPr lang="en-GB" sz="2400" dirty="0" smtClean="0"/>
              <a:t>Read pages 24-5, answer TASK box page 25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3357562"/>
            <a:ext cx="7358114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Emma, Sabrina, </a:t>
            </a:r>
            <a:r>
              <a:rPr lang="en-GB" sz="2400" dirty="0" err="1" smtClean="0"/>
              <a:t>Gurvinder</a:t>
            </a:r>
            <a:r>
              <a:rPr lang="en-GB" sz="2400" dirty="0" smtClean="0"/>
              <a:t>, </a:t>
            </a:r>
            <a:r>
              <a:rPr lang="en-GB" sz="2400" dirty="0" err="1" smtClean="0"/>
              <a:t>Tomislav</a:t>
            </a:r>
            <a:r>
              <a:rPr lang="en-GB" sz="2400" dirty="0" smtClean="0"/>
              <a:t>, Kenneth, Brett,</a:t>
            </a:r>
          </a:p>
          <a:p>
            <a:r>
              <a:rPr lang="en-GB" sz="2400" b="1" dirty="0" err="1" smtClean="0"/>
              <a:t>Folens</a:t>
            </a:r>
            <a:r>
              <a:rPr lang="en-GB" sz="2400" b="1" dirty="0" smtClean="0"/>
              <a:t> Books</a:t>
            </a:r>
          </a:p>
          <a:p>
            <a:pPr marL="342900" indent="-342900">
              <a:buAutoNum type="arabicPeriod"/>
            </a:pPr>
            <a:r>
              <a:rPr lang="en-GB" sz="2400" dirty="0" smtClean="0"/>
              <a:t>Read page 16-17, answer questions 1-4</a:t>
            </a:r>
          </a:p>
          <a:p>
            <a:pPr marL="342900" indent="-342900">
              <a:buAutoNum type="arabicPeriod"/>
            </a:pPr>
            <a:r>
              <a:rPr lang="en-GB" sz="2400" dirty="0" smtClean="0"/>
              <a:t>Page 26-7, answer question 2   </a:t>
            </a:r>
            <a:endParaRPr lang="en-GB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biocrawler.com/w/images/a/a6/River-ruhr-essen-kettwig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6525"/>
            <a:ext cx="9326033" cy="699452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Problem 1: French troops in the Ruhr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3"/>
            <a:ext cx="8229600" cy="1214446"/>
          </a:xfrm>
          <a:solidFill>
            <a:srgbClr val="FFFF00"/>
          </a:solidFill>
        </p:spPr>
        <p:txBody>
          <a:bodyPr/>
          <a:lstStyle/>
          <a:p>
            <a:pPr>
              <a:buNone/>
            </a:pPr>
            <a:r>
              <a:rPr lang="en-GB" dirty="0" smtClean="0"/>
              <a:t>	French troops had invaded because Germany had not kept up their reparation payments.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7224" y="1714488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14744" y="1857364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0826" y="1928802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4286256"/>
            <a:ext cx="2857520" cy="2308324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Stresemann, you must meet up with the Americans and ask them to reduce the reparation payments.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286116" y="4549676"/>
            <a:ext cx="2857520" cy="2308324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No! Invade the Ruhr and fight the French forces. You may only have 100,000 soldiers left but it should be enough.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286480" y="4500570"/>
            <a:ext cx="2857520" cy="156966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Refuse to pay reparations any more; you can’t afford it can you?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biocrawler.com/w/images/a/a6/River-ruhr-essen-kettwig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499" y="-136525"/>
            <a:ext cx="9326033" cy="699452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Problem 1: French troops in the Ruhr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3"/>
            <a:ext cx="8229600" cy="1071570"/>
          </a:xfrm>
          <a:solidFill>
            <a:srgbClr val="FFFF00"/>
          </a:solidFill>
        </p:spPr>
        <p:txBody>
          <a:bodyPr/>
          <a:lstStyle/>
          <a:p>
            <a:pPr>
              <a:buNone/>
            </a:pPr>
            <a:r>
              <a:rPr lang="en-GB" dirty="0" smtClean="0"/>
              <a:t>	And the scores are..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7224" y="1714488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14744" y="1857364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0826" y="1928802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4143380"/>
            <a:ext cx="2857520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10 points</a:t>
            </a:r>
            <a:endParaRPr lang="en-GB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3357554" y="4214818"/>
            <a:ext cx="28575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30 points</a:t>
            </a:r>
            <a:endParaRPr lang="en-GB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6286480" y="4357694"/>
            <a:ext cx="2857520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20 points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money-fest.com/files/2009/03/hyperinfl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0" y="-136526"/>
            <a:ext cx="9080500" cy="715930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GB" dirty="0" smtClean="0"/>
              <a:t>Problem 2: Hyperinflation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5"/>
            <a:ext cx="8229600" cy="1857388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Money had become worthless</a:t>
            </a:r>
          </a:p>
          <a:p>
            <a:r>
              <a:rPr lang="en-GB" dirty="0" smtClean="0"/>
              <a:t>People’s lifelong savings had been lost</a:t>
            </a:r>
          </a:p>
          <a:p>
            <a:r>
              <a:rPr lang="en-GB" dirty="0" smtClean="0"/>
              <a:t>A loaf of bread cost …</a:t>
            </a:r>
          </a:p>
          <a:p>
            <a:pPr>
              <a:buNone/>
            </a:pPr>
            <a:r>
              <a:rPr lang="en-GB" dirty="0" smtClean="0"/>
              <a:t>Do you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00166" y="2071678"/>
            <a:ext cx="1428760" cy="27546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GB" sz="173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71934" y="2285992"/>
            <a:ext cx="142876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3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en-GB" sz="173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00892" y="1714488"/>
            <a:ext cx="142876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3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en-GB" sz="173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4180344"/>
            <a:ext cx="3143272" cy="267765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Print higher value notes. (e.g. 2 billion, 3 billion etc). That way people won’t have to use wheelbarrows to carry their money anymore</a:t>
            </a:r>
            <a:r>
              <a:rPr lang="en-GB" sz="2000" dirty="0" smtClean="0"/>
              <a:t>.  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428992" y="4714884"/>
            <a:ext cx="2643206" cy="193899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Invent a new currency and use it to completely replace the old German mark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429388" y="3857628"/>
            <a:ext cx="2500330" cy="267765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Wait for the currency to recover by itself. That way all those people’s savings will become worth something again.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://money-fest.com/files/2009/03/hyperinfl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0" y="-136526"/>
            <a:ext cx="9080500" cy="715930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2: Hyperinflation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3"/>
            <a:ext cx="8229600" cy="928694"/>
          </a:xfrm>
          <a:solidFill>
            <a:srgbClr val="FFFF00"/>
          </a:solidFill>
        </p:spPr>
        <p:txBody>
          <a:bodyPr/>
          <a:lstStyle/>
          <a:p>
            <a:pPr>
              <a:buNone/>
            </a:pPr>
            <a:r>
              <a:rPr lang="en-GB" dirty="0" smtClean="0"/>
              <a:t>And the scores are….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2143116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43306" y="2214554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72198" y="2285992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5000636"/>
            <a:ext cx="285752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30 points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3143240" y="5072074"/>
            <a:ext cx="2857520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10 points</a:t>
            </a:r>
            <a:endParaRPr lang="en-GB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5929322" y="5072074"/>
            <a:ext cx="285752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20 points</a:t>
            </a:r>
            <a:endParaRPr lang="en-GB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globalautonomy.ca/global1/glofigures/GL_OR_LeagueOfNations_Fi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5547"/>
            <a:ext cx="9123766" cy="704354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40" y="0"/>
            <a:ext cx="911546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Problem 3: No one trusted the Germans</a:t>
            </a:r>
            <a:endParaRPr lang="en-GB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3"/>
            <a:ext cx="8229600" cy="1500198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r>
              <a:rPr lang="en-GB" dirty="0" smtClean="0"/>
              <a:t>Other countries don’t want to make alliances with Germany. Germany have been left out of the League of Nations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1428736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43306" y="1571612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0826" y="1571612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3811012"/>
            <a:ext cx="3143272" cy="3046988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 know we’ve been banned from the </a:t>
            </a:r>
            <a:r>
              <a:rPr lang="en-GB" sz="2400" dirty="0" err="1" smtClean="0"/>
              <a:t>Anchluss</a:t>
            </a:r>
            <a:r>
              <a:rPr lang="en-GB" sz="2400" dirty="0" smtClean="0"/>
              <a:t> (making alliances with Austria). But they are our natural ally. We need to make the </a:t>
            </a:r>
            <a:r>
              <a:rPr lang="en-GB" sz="2400" dirty="0" err="1" smtClean="0"/>
              <a:t>Anchluss</a:t>
            </a:r>
            <a:r>
              <a:rPr lang="en-GB" sz="2400" dirty="0" smtClean="0"/>
              <a:t> once more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357554" y="4143380"/>
            <a:ext cx="2857520" cy="2677656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can get involved with lots of peace treaties with other countries. Let’s join the League of Nations too! Just sign on the dotted line….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286480" y="4000504"/>
            <a:ext cx="2857520" cy="193899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want to rebuild the German Empire. That way we can defend ourselves from our enemies.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://www.globalautonomy.ca/global1/glofigures/GL_OR_LeagueOfNations_Fi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5547"/>
            <a:ext cx="9123766" cy="704354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Problem 3: No one trusted the Germans</a:t>
            </a:r>
            <a:endParaRPr lang="en-GB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57224" y="1928802"/>
            <a:ext cx="17859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14744" y="1857364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0826" y="1928802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8992" y="4643446"/>
            <a:ext cx="285752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10 points</a:t>
            </a:r>
            <a:endParaRPr lang="en-GB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286480" y="4572008"/>
            <a:ext cx="2857520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3200" dirty="0"/>
              <a:t>2</a:t>
            </a:r>
            <a:r>
              <a:rPr lang="en-GB" sz="3200" dirty="0" smtClean="0"/>
              <a:t>0 points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4500570"/>
            <a:ext cx="2857520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30 points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1st-art-gallery.com/thumbnail/205651/1/The-German-Fleet-After-Surrender,-Firth-Of-Forth,-November-19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499" y="-136526"/>
            <a:ext cx="9083799" cy="699452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Problem 4:German industry is run down after the Great War</a:t>
            </a:r>
            <a:endParaRPr lang="en-GB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2">
                  <a:lumMod val="2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428736"/>
            <a:ext cx="8229600" cy="1071570"/>
          </a:xfrm>
          <a:solidFill>
            <a:srgbClr val="FFFF00"/>
          </a:solidFill>
        </p:spPr>
        <p:txBody>
          <a:bodyPr/>
          <a:lstStyle/>
          <a:p>
            <a:r>
              <a:rPr lang="en-GB" dirty="0" smtClean="0"/>
              <a:t>Factories are run down, there are only a few jobs, and poor schools, housing and hospitals.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1714488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43306" y="1857364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0826" y="1928802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4214818"/>
            <a:ext cx="2857520" cy="2308324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Organise a MASSIVE loan from America to help pay for new schools, house and hospitals and to create new jobs. 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143240" y="4286256"/>
            <a:ext cx="3143272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Quietly build up the Germany army. This will help create new jobs.</a:t>
            </a: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286512" y="4549676"/>
            <a:ext cx="2714612" cy="230832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Let the economy recover on its own- it may be slower, but it is much cheaper and it will recover eventually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1st-art-gallery.com/thumbnail/205651/1/The-German-Fleet-After-Surrender,-Firth-Of-Forth,-November-19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499" y="-136526"/>
            <a:ext cx="9083799" cy="699452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Problem 4:German industry is run down after the Great War</a:t>
            </a:r>
            <a:endParaRPr lang="en-GB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428736"/>
            <a:ext cx="8229600" cy="1071570"/>
          </a:xfrm>
          <a:solidFill>
            <a:srgbClr val="FFFF00"/>
          </a:solidFill>
        </p:spPr>
        <p:txBody>
          <a:bodyPr/>
          <a:lstStyle/>
          <a:p>
            <a:r>
              <a:rPr lang="en-GB" dirty="0" smtClean="0"/>
              <a:t>Factories are run down, there are only a few jobs, and poor schools, housing and hospitals.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1714488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43306" y="1857364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0826" y="1928802"/>
            <a:ext cx="14287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en-GB" sz="20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4357694"/>
            <a:ext cx="2857520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10 points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143240" y="4286256"/>
            <a:ext cx="3143272" cy="461665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30 points</a:t>
            </a: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286512" y="4549676"/>
            <a:ext cx="2714612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20 points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834</Words>
  <Application>Microsoft Office PowerPoint</Application>
  <PresentationFormat>On-screen Show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Germany Recovers: The Stresemann Years</vt:lpstr>
      <vt:lpstr>Problem 1: French troops in the Ruhr</vt:lpstr>
      <vt:lpstr>Problem 1: French troops in the Ruhr</vt:lpstr>
      <vt:lpstr>Problem 2: Hyperinflation</vt:lpstr>
      <vt:lpstr>Problem 2: Hyperinflation</vt:lpstr>
      <vt:lpstr>Problem 3: No one trusted the Germans</vt:lpstr>
      <vt:lpstr>Problem 3: No one trusted the Germans</vt:lpstr>
      <vt:lpstr>Problem 4:German industry is run down after the Great War</vt:lpstr>
      <vt:lpstr>Problem 4:German industry is run down after the Great War</vt:lpstr>
      <vt:lpstr>Add up your scores….</vt:lpstr>
      <vt:lpstr>PowerPoint Presentation</vt:lpstr>
      <vt:lpstr>Did Stresemann deserve his Nobel Peace Prize?</vt:lpstr>
      <vt:lpstr>Lesson 4</vt:lpstr>
    </vt:vector>
  </TitlesOfParts>
  <Company>Communtiy Arts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Germany Recovers: The Streseman Years</dc:title>
  <dc:creator>conwyk</dc:creator>
  <cp:lastModifiedBy>EDivers</cp:lastModifiedBy>
  <cp:revision>6</cp:revision>
  <dcterms:created xsi:type="dcterms:W3CDTF">2009-11-02T16:14:37Z</dcterms:created>
  <dcterms:modified xsi:type="dcterms:W3CDTF">2014-01-23T10:07:50Z</dcterms:modified>
</cp:coreProperties>
</file>