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3" r:id="rId3"/>
    <p:sldId id="258" r:id="rId4"/>
    <p:sldId id="256" r:id="rId5"/>
    <p:sldId id="259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FF99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2B783-8047-4B09-A091-3D43F5187AEC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17A35-52C4-4BEA-A60A-F3359AE7A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9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Students come up and put their initials in the </a:t>
            </a:r>
            <a:r>
              <a:rPr lang="en-GB" dirty="0" err="1" smtClean="0"/>
              <a:t>appopriate</a:t>
            </a:r>
            <a:r>
              <a:rPr lang="en-GB" baseline="0" dirty="0" smtClean="0"/>
              <a:t> box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7A35-52C4-4BEA-A60A-F3359AE7AE54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Need small bits of card or paper for</a:t>
            </a:r>
            <a:r>
              <a:rPr lang="en-GB" baseline="0" dirty="0" smtClean="0"/>
              <a:t> this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7A35-52C4-4BEA-A60A-F3359AE7AE54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EA92E-701B-4DE6-9684-125085719DC7}" type="datetimeFigureOut">
              <a:rPr lang="en-GB" smtClean="0"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4631-7E87-4BB8-9DA0-88408F272DE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zone/clips/organised-opposition-to-the-nazis/3285.html" TargetMode="External"/><Relationship Id="rId2" Type="http://schemas.openxmlformats.org/officeDocument/2006/relationships/hyperlink" Target="http://www.youtube.com/watch?v=1vPH4VHo_ig&amp;list=PL_jw4WEzz-Uj_F7rhTLn6yy2j1wk5sk4T&amp;index=6&amp;feature=plpp_video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vPH4VHo_ig&amp;list=PL_jw4WEzz-Uj_F7rhTLn6yy2j1wk5sk4T&amp;index=6&amp;feature=plpp_video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vPH4VHo_ig&amp;list=PL_jw4WEzz-Uj_F7rhTLn6yy2j1wk5sk4T&amp;index=6&amp;feature=plpp_vide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3.gstatic.com/images?q=tbn:ANd9GcSgAEbU8yK16SdpUrzhy3NLLXbf8RVLwd1wdtb09uuFB8GYcBvL8qzm2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2613414" cy="2452092"/>
          </a:xfrm>
          <a:prstGeom prst="rect">
            <a:avLst/>
          </a:prstGeom>
          <a:noFill/>
        </p:spPr>
      </p:pic>
      <p:sp>
        <p:nvSpPr>
          <p:cNvPr id="2" name="Cloud Callout 1"/>
          <p:cNvSpPr/>
          <p:nvPr/>
        </p:nvSpPr>
        <p:spPr>
          <a:xfrm>
            <a:off x="2627784" y="116632"/>
            <a:ext cx="6516216" cy="4608512"/>
          </a:xfrm>
          <a:prstGeom prst="cloudCallout">
            <a:avLst>
              <a:gd name="adj1" fmla="val -56192"/>
              <a:gd name="adj2" fmla="val 40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Why did the Nazis need to use </a:t>
            </a:r>
            <a:r>
              <a:rPr lang="en-GB" sz="3600" b="1" u="sng" dirty="0" smtClean="0"/>
              <a:t>both</a:t>
            </a:r>
            <a:r>
              <a:rPr lang="en-GB" sz="3600" b="1" dirty="0" smtClean="0"/>
              <a:t> terror </a:t>
            </a:r>
            <a:r>
              <a:rPr lang="en-GB" sz="3600" b="1" i="1" dirty="0" smtClean="0"/>
              <a:t>and</a:t>
            </a:r>
            <a:r>
              <a:rPr lang="en-GB" sz="3600" b="1" dirty="0" smtClean="0"/>
              <a:t> propaganda to control the German population?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NiemollerQuoteMonmouthNJ580px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58000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796136" y="260350"/>
            <a:ext cx="309703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latin typeface="+mj-lt"/>
              </a:rPr>
              <a:t>Do you recognise this poem?</a:t>
            </a:r>
          </a:p>
          <a:p>
            <a:pPr algn="ctr">
              <a:spcBef>
                <a:spcPct val="50000"/>
              </a:spcBef>
            </a:pPr>
            <a:r>
              <a:rPr lang="en-GB" sz="2400" b="1" dirty="0">
                <a:latin typeface="+mj-lt"/>
              </a:rPr>
              <a:t>What do you think it is trying to say</a:t>
            </a:r>
            <a:r>
              <a:rPr lang="en-GB" sz="2400" b="1" dirty="0" smtClean="0">
                <a:latin typeface="+mj-lt"/>
              </a:rPr>
              <a:t>?</a:t>
            </a:r>
          </a:p>
          <a:p>
            <a:pPr algn="ctr">
              <a:spcBef>
                <a:spcPct val="50000"/>
              </a:spcBef>
            </a:pPr>
            <a:r>
              <a:rPr lang="en-GB" sz="2400" b="1" dirty="0" smtClean="0">
                <a:latin typeface="+mj-lt"/>
              </a:rPr>
              <a:t>Do you think people are reluctant to speak up for others?</a:t>
            </a:r>
          </a:p>
          <a:p>
            <a:pPr algn="ctr">
              <a:spcBef>
                <a:spcPct val="50000"/>
              </a:spcBef>
            </a:pPr>
            <a:r>
              <a:rPr lang="en-GB" sz="2400" b="1" dirty="0" smtClean="0">
                <a:latin typeface="+mj-lt"/>
              </a:rPr>
              <a:t>Why might people have been reluctant to speak up in Nazi Germany?</a:t>
            </a:r>
            <a:endParaRPr lang="en-GB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2776"/>
            <a:ext cx="871296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/>
              <a:t>Not all Germans were easily manipulated by </a:t>
            </a:r>
            <a:r>
              <a:rPr lang="en-GB" sz="2600" b="1" dirty="0"/>
              <a:t>N</a:t>
            </a:r>
            <a:r>
              <a:rPr lang="en-GB" sz="2600" b="1" dirty="0" smtClean="0"/>
              <a:t>azi propaganda, and many opposed the regime either through direct or passive resistance methods.</a:t>
            </a:r>
          </a:p>
          <a:p>
            <a:endParaRPr lang="en-GB" sz="1200" b="1" dirty="0" smtClean="0"/>
          </a:p>
          <a:p>
            <a:pPr>
              <a:buFont typeface="Wingdings" pitchFamily="2" charset="2"/>
              <a:buChar char="Ø"/>
            </a:pPr>
            <a:r>
              <a:rPr lang="en-GB" sz="2600" b="1" dirty="0"/>
              <a:t> </a:t>
            </a:r>
            <a:r>
              <a:rPr lang="en-GB" sz="2600" b="1" dirty="0" smtClean="0"/>
              <a:t> must be able to identify six different opposition groups in Nazi Germany</a:t>
            </a:r>
          </a:p>
          <a:p>
            <a:pPr>
              <a:buFont typeface="Wingdings" pitchFamily="2" charset="2"/>
              <a:buChar char="Ø"/>
            </a:pPr>
            <a:endParaRPr lang="en-GB" sz="1200" b="1" dirty="0"/>
          </a:p>
          <a:p>
            <a:pPr>
              <a:buFont typeface="Wingdings" pitchFamily="2" charset="2"/>
              <a:buChar char="Ø"/>
            </a:pPr>
            <a:r>
              <a:rPr lang="en-GB" sz="2600" b="1" dirty="0" smtClean="0"/>
              <a:t> must be able to give several reasons why different people opposed the Nazis and describe various methods of opposition</a:t>
            </a:r>
          </a:p>
          <a:p>
            <a:pPr>
              <a:buFont typeface="Wingdings" pitchFamily="2" charset="2"/>
              <a:buChar char="Ø"/>
            </a:pPr>
            <a:endParaRPr lang="en-GB" sz="1200" b="1" dirty="0"/>
          </a:p>
          <a:p>
            <a:pPr>
              <a:buFont typeface="Wingdings" pitchFamily="2" charset="2"/>
              <a:buChar char="Ø"/>
            </a:pPr>
            <a:r>
              <a:rPr lang="en-GB" sz="2600" b="1" dirty="0" smtClean="0"/>
              <a:t> should be able to evaluate the threat of </a:t>
            </a:r>
            <a:r>
              <a:rPr lang="en-GB" sz="2600" b="1" dirty="0" err="1" smtClean="0"/>
              <a:t>ifferent</a:t>
            </a:r>
            <a:r>
              <a:rPr lang="en-GB" sz="2600" b="1" dirty="0" smtClean="0"/>
              <a:t> opposition groups</a:t>
            </a:r>
          </a:p>
          <a:p>
            <a:endParaRPr lang="en-GB" sz="2600" b="1" dirty="0" smtClean="0"/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How did the Nazis deal with opposition?</a:t>
            </a:r>
            <a:endParaRPr lang="en-GB" sz="44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021288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dirty="0" smtClean="0">
                <a:hlinkClick r:id="rId3"/>
              </a:rPr>
              <a:t>http://www.bbc.co.uk/learningzone/clips/organised-opposition-to-the-nazis/3285.html</a:t>
            </a: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</p:cNvPr>
          <p:cNvSpPr txBox="1"/>
          <p:nvPr/>
        </p:nvSpPr>
        <p:spPr>
          <a:xfrm>
            <a:off x="-612576" y="-171400"/>
            <a:ext cx="334786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Task 1</a:t>
            </a:r>
            <a:endParaRPr lang="en-GB" sz="5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76470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Each group has some information about one opposition group, and each of you has a worksheet to fill in.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2060848"/>
            <a:ext cx="8136904" cy="1938992"/>
          </a:xfrm>
          <a:prstGeom prst="rect">
            <a:avLst/>
          </a:prstGeom>
          <a:solidFill>
            <a:srgbClr val="00B0F0">
              <a:alpha val="49000"/>
            </a:srgbClr>
          </a:solidFill>
        </p:spPr>
        <p:txBody>
          <a:bodyPr wrap="square" rtlCol="0">
            <a:spAutoFit/>
          </a:bodyPr>
          <a:lstStyle/>
          <a:p>
            <a:endParaRPr lang="en-GB" sz="1200" b="1" dirty="0" smtClean="0"/>
          </a:p>
          <a:p>
            <a:r>
              <a:rPr lang="en-GB" sz="2400" b="1" dirty="0" smtClean="0"/>
              <a:t>1. I am going to give you five minutes to discuss the information and complete one row of your table.  You must make sure that you each understand the info because I will be taking it off you and then asking you to teach it to others!</a:t>
            </a:r>
          </a:p>
          <a:p>
            <a:endParaRPr lang="en-GB" sz="1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9552" y="4365104"/>
            <a:ext cx="8136904" cy="1569660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rtlCol="0">
            <a:spAutoFit/>
          </a:bodyPr>
          <a:lstStyle/>
          <a:p>
            <a:endParaRPr lang="en-GB" sz="1200" b="1" dirty="0" smtClean="0"/>
          </a:p>
          <a:p>
            <a:r>
              <a:rPr lang="en-GB" sz="2400" b="1" dirty="0" smtClean="0"/>
              <a:t>2.  I will select one expert to stay at your table – the rest of you will move to the next table, whose ‘expert’ will teach you about a new opposition group so you can fill in the next row</a:t>
            </a:r>
          </a:p>
          <a:p>
            <a:endParaRPr lang="en-GB" sz="12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3.gstatic.com/images?q=tbn:ANd9GcSgAEbU8yK16SdpUrzhy3NLLXbf8RVLwd1wdtb09uuFB8GYcBvL8qzm2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2613414" cy="2452092"/>
          </a:xfrm>
          <a:prstGeom prst="rect">
            <a:avLst/>
          </a:prstGeom>
          <a:noFill/>
        </p:spPr>
      </p:pic>
      <p:sp>
        <p:nvSpPr>
          <p:cNvPr id="2" name="Cloud Callout 1"/>
          <p:cNvSpPr/>
          <p:nvPr/>
        </p:nvSpPr>
        <p:spPr>
          <a:xfrm>
            <a:off x="2627784" y="260648"/>
            <a:ext cx="6120680" cy="4608512"/>
          </a:xfrm>
          <a:prstGeom prst="cloudCallout">
            <a:avLst>
              <a:gd name="adj1" fmla="val -56192"/>
              <a:gd name="adj2" fmla="val 40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Which form of resistance was more common – direct or passive?</a:t>
            </a:r>
          </a:p>
          <a:p>
            <a:pPr algn="ctr"/>
            <a:r>
              <a:rPr lang="en-GB" sz="3600" b="1" dirty="0" smtClean="0"/>
              <a:t>Why?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23528" y="908720"/>
          <a:ext cx="8424936" cy="5805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82221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Comic Sans MS" pitchFamily="66" charset="0"/>
                        </a:rPr>
                        <a:t>Group</a:t>
                      </a:r>
                      <a:endParaRPr lang="en-GB" sz="2000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latin typeface="Comic Sans MS" pitchFamily="66" charset="0"/>
                        </a:rPr>
                        <a:t>Confident </a:t>
                      </a:r>
                      <a:r>
                        <a:rPr lang="en-GB" sz="2000" b="1" smtClean="0">
                          <a:latin typeface="Comic Sans MS" pitchFamily="66" charset="0"/>
                          <a:sym typeface="Wingdings" pitchFamily="2" charset="2"/>
                        </a:rPr>
                        <a:t> </a:t>
                      </a:r>
                      <a:endParaRPr lang="en-GB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Comic Sans MS" pitchFamily="66" charset="0"/>
                        </a:rPr>
                        <a:t>So-so</a:t>
                      </a:r>
                      <a:r>
                        <a:rPr lang="en-GB" sz="2000" b="1" baseline="0" dirty="0" smtClean="0">
                          <a:latin typeface="Comic Sans MS" pitchFamily="66" charset="0"/>
                        </a:rPr>
                        <a:t> ... ?</a:t>
                      </a:r>
                      <a:endParaRPr lang="en-GB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Comic Sans MS" pitchFamily="66" charset="0"/>
                        </a:rPr>
                        <a:t>Need  to look again </a:t>
                      </a:r>
                      <a:r>
                        <a:rPr lang="en-GB" sz="2000" b="1" dirty="0" smtClean="0">
                          <a:latin typeface="Comic Sans MS" pitchFamily="66" charset="0"/>
                          <a:sym typeface="Wingdings" pitchFamily="2" charset="2"/>
                        </a:rPr>
                        <a:t> </a:t>
                      </a:r>
                      <a:endParaRPr lang="en-GB" sz="2000" b="1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Political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opponents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Martin Niemoller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Dietrich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Bonhoffer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The White Rose group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Edelweiss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Pirates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83050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itchFamily="66" charset="0"/>
                        </a:rPr>
                        <a:t>The Kreisau Circle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>
            <a:hlinkClick r:id="rId3"/>
          </p:cNvPr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Knowledge Audit</a:t>
            </a:r>
            <a:endParaRPr lang="en-GB" sz="5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Teacher notes – based on the knowledge audit, </a:t>
            </a:r>
            <a:r>
              <a:rPr lang="en-GB" dirty="0"/>
              <a:t>I</a:t>
            </a:r>
            <a:r>
              <a:rPr lang="en-GB" dirty="0" smtClean="0"/>
              <a:t> would now pick 6 ‘sages’ (those with initials in the confident column) and position them at various parts of the room.  </a:t>
            </a:r>
          </a:p>
          <a:p>
            <a:endParaRPr lang="en-GB" dirty="0"/>
          </a:p>
          <a:p>
            <a:r>
              <a:rPr lang="en-GB" dirty="0" smtClean="0"/>
              <a:t>Students will then have two minutes (or more if needed) to visit sages of their choice, who will explain the information to them and enable them to complete their sheets.</a:t>
            </a:r>
            <a:endParaRPr lang="en-GB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0" y="706388"/>
            <a:ext cx="6444208" cy="922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Comic Sans MS"/>
              </a:rPr>
              <a:t>Quiz </a:t>
            </a:r>
            <a:r>
              <a:rPr lang="en-GB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Comic Sans MS"/>
              </a:rPr>
              <a:t>Quiz</a:t>
            </a:r>
            <a:r>
              <a:rPr lang="en-GB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Comic Sans MS"/>
              </a:rPr>
              <a:t> Trade</a:t>
            </a:r>
            <a:endParaRPr lang="en-GB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latin typeface="Comic Sans MS"/>
            </a:endParaRPr>
          </a:p>
        </p:txBody>
      </p:sp>
      <p:pic>
        <p:nvPicPr>
          <p:cNvPr id="1026" name="Picture 2" descr="http://www.cooperativelearning.com/images/magazine/spring2011/om-fp-structure-pic-tra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0"/>
            <a:ext cx="2411760" cy="2319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2204864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Write one Q and A based on this week’s lessons (terror, propaganda, and opposition)</a:t>
            </a:r>
          </a:p>
          <a:p>
            <a:endParaRPr lang="en-GB" sz="2400" b="1" dirty="0"/>
          </a:p>
          <a:p>
            <a:r>
              <a:rPr lang="en-GB" sz="2400" b="1" dirty="0" smtClean="0"/>
              <a:t>Try not to make it too obvious!</a:t>
            </a:r>
          </a:p>
          <a:p>
            <a:endParaRPr lang="en-GB" sz="2400" b="1" dirty="0"/>
          </a:p>
          <a:p>
            <a:r>
              <a:rPr lang="en-GB" sz="2400" b="1" dirty="0" smtClean="0"/>
              <a:t>When I say – move around the room and pair up, taking it in turns to ask your question.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If your partner doesn’t get it first time – give them two hints before telling them the answer.</a:t>
            </a:r>
          </a:p>
          <a:p>
            <a:r>
              <a:rPr lang="en-GB" sz="2400" b="1" dirty="0" smtClean="0"/>
              <a:t>Then swap cards and move on</a:t>
            </a:r>
            <a:endParaRPr lang="en-GB" sz="2400" b="1" dirty="0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2915816" cy="54867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rlin Sans FB Demi" pitchFamily="34" charset="0"/>
              </a:rPr>
              <a:t>Learning Check</a:t>
            </a:r>
            <a:endParaRPr lang="en-GB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466</Words>
  <Application>Microsoft Office PowerPoint</Application>
  <PresentationFormat>On-screen Show (4:3)</PresentationFormat>
  <Paragraphs>50</Paragraphs>
  <Slides>8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</dc:creator>
  <cp:lastModifiedBy>EDivers</cp:lastModifiedBy>
  <cp:revision>17</cp:revision>
  <dcterms:created xsi:type="dcterms:W3CDTF">2013-01-09T19:06:01Z</dcterms:created>
  <dcterms:modified xsi:type="dcterms:W3CDTF">2014-01-23T13:39:26Z</dcterms:modified>
</cp:coreProperties>
</file>