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57" r:id="rId4"/>
    <p:sldId id="259" r:id="rId5"/>
    <p:sldId id="261" r:id="rId6"/>
    <p:sldId id="260" r:id="rId7"/>
    <p:sldId id="262" r:id="rId8"/>
    <p:sldId id="263" r:id="rId9"/>
    <p:sldId id="267" r:id="rId10"/>
    <p:sldId id="266" r:id="rId11"/>
    <p:sldId id="269" r:id="rId12"/>
    <p:sldId id="268" r:id="rId13"/>
    <p:sldId id="264" r:id="rId14"/>
    <p:sldId id="265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4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FD3D564-1A21-4BAD-94E6-A8FE6FE24CF1}" type="datetimeFigureOut">
              <a:rPr lang="en-US"/>
              <a:pPr>
                <a:defRPr/>
              </a:pPr>
              <a:t>11/9/2012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13A6AE1-39D6-4ECF-8991-A68B8772B17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58CD1D5-8862-4BE1-BC7F-3870B117B948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smtClean="0"/>
              <a:t>The instructions for the web-based task and the Somme group task are in separate word documents.</a:t>
            </a: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5DEAFFD-C546-49E8-9B62-859CD748D3B7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BA351-566D-4D50-AB92-C0005D0ED7C3}" type="datetimeFigureOut">
              <a:rPr lang="en-GB"/>
              <a:pPr>
                <a:defRPr/>
              </a:pPr>
              <a:t>09/11/2012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BACA5-58A3-4CA9-A811-F1BB02379DF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D0E27-0A32-454F-90EC-C72695378361}" type="datetimeFigureOut">
              <a:rPr lang="en-GB"/>
              <a:pPr>
                <a:defRPr/>
              </a:pPr>
              <a:t>09/11/2012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752C1-E6CD-4F8E-8FCB-AF70317409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835EE-8993-4584-934A-4D28258AB0FC}" type="datetimeFigureOut">
              <a:rPr lang="en-GB"/>
              <a:pPr>
                <a:defRPr/>
              </a:pPr>
              <a:t>09/11/2012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27C6E-2389-4AA0-8928-9EC38C0FF4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03A26-68FA-4607-AC40-DF4B8C247B34}" type="datetimeFigureOut">
              <a:rPr lang="en-GB"/>
              <a:pPr>
                <a:defRPr/>
              </a:pPr>
              <a:t>09/11/2012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75A0B-7FA6-4679-A4D3-D1218AD31E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0AE16-E9A1-490E-8423-1A8BF73E589A}" type="datetimeFigureOut">
              <a:rPr lang="en-GB"/>
              <a:pPr>
                <a:defRPr/>
              </a:pPr>
              <a:t>09/11/2012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4923B-66EF-495F-AE67-95C3A5B6457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1422C-5222-4996-A354-89C664B66B39}" type="datetimeFigureOut">
              <a:rPr lang="en-GB"/>
              <a:pPr>
                <a:defRPr/>
              </a:pPr>
              <a:t>09/11/2012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25770-C4AA-4A5A-9F2D-A977EE02DFB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788E3-617B-46B1-8F55-D847BB8910B0}" type="datetimeFigureOut">
              <a:rPr lang="en-GB"/>
              <a:pPr>
                <a:defRPr/>
              </a:pPr>
              <a:t>09/11/2012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3D5022-4F9A-4598-A62F-3480DEFA45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0A252-BB95-46BA-B900-D52D4AB18F80}" type="datetimeFigureOut">
              <a:rPr lang="en-GB"/>
              <a:pPr>
                <a:defRPr/>
              </a:pPr>
              <a:t>09/11/2012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4BD2A-7813-4EFA-8131-92FF5E4C8E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67332-3E67-4240-8838-D625FEA45D8F}" type="datetimeFigureOut">
              <a:rPr lang="en-GB"/>
              <a:pPr>
                <a:defRPr/>
              </a:pPr>
              <a:t>09/11/2012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67622-9F7C-43AD-97EB-0E148E160B1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10A62-879A-441F-BB3C-1F5370430759}" type="datetimeFigureOut">
              <a:rPr lang="en-GB"/>
              <a:pPr>
                <a:defRPr/>
              </a:pPr>
              <a:t>09/11/2012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B9997-46C7-4EA7-A984-6805E4EA2C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DD661-23F8-40D0-9278-68F6B6204971}" type="datetimeFigureOut">
              <a:rPr lang="en-GB"/>
              <a:pPr>
                <a:defRPr/>
              </a:pPr>
              <a:t>09/11/2012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91BF2-30DB-4462-ACC9-C5DF0A28973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6C527E7-5A76-467C-BD10-6657426677C3}" type="datetimeFigureOut">
              <a:rPr lang="en-GB"/>
              <a:pPr>
                <a:defRPr/>
              </a:pPr>
              <a:t>09/11/2012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D1768BD-AA5F-4C95-B90E-E011506AA0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5.  Scottish Battles of WWI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The Battle of the Somme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One week bombardment of German trenches by over 1000 guns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British soldiers went ‘over the top’ at 7.30am on 1</a:t>
            </a:r>
            <a:r>
              <a:rPr lang="en-GB" baseline="30000" dirty="0" smtClean="0"/>
              <a:t>st</a:t>
            </a:r>
            <a:r>
              <a:rPr lang="en-GB" dirty="0" smtClean="0"/>
              <a:t> July 1916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Well-prepared and protected Germans emerged from deep dugouts to man machine gun posts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5 miles gained by British by end of fighting in November.  Over 1 million casualties on all sides.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Why was the British attack so difficult?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Germans had strong defences and deep dugouts and were situated uphill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German machine gun posts were manned immediately after the British bombardment stopped – the bombardment had warned the Germans that an attack was coming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Some of the artillery shells failed to explode, and they did not cut through the German </a:t>
            </a:r>
            <a:r>
              <a:rPr lang="en-GB" smtClean="0"/>
              <a:t>wire effectively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mtClean="0"/>
          </a:p>
        </p:txBody>
      </p:sp>
      <p:pic>
        <p:nvPicPr>
          <p:cNvPr id="25603" name="Picture 2" descr="http://im.glogster.com/media/4/28/96/30/2896306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423863" y="3752850"/>
            <a:ext cx="4457701" cy="310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Picture 4" descr="http://blogs.telegraph.co.uk/culture/files/2012/04/battle-somme-460_781946c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67175" y="3644900"/>
            <a:ext cx="43815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6" descr="http://www.epsomandewellhistoryexplorer.org.uk/images/British_infantry_Morval_25_September_1916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16013" y="-60325"/>
            <a:ext cx="630555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Scottish Soldiers on the Somme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3 Scottish divisions took part</a:t>
            </a:r>
          </a:p>
          <a:p>
            <a:r>
              <a:rPr lang="en-GB" smtClean="0"/>
              <a:t>51</a:t>
            </a:r>
            <a:r>
              <a:rPr lang="en-GB" baseline="30000" smtClean="0"/>
              <a:t>st</a:t>
            </a:r>
            <a:r>
              <a:rPr lang="en-GB" smtClean="0"/>
              <a:t> Highland division suffered 3500 casualties</a:t>
            </a:r>
          </a:p>
          <a:p>
            <a:r>
              <a:rPr lang="en-GB" smtClean="0"/>
              <a:t>Pals Battalions – more than 500 soldiers in the 16</a:t>
            </a:r>
            <a:r>
              <a:rPr lang="en-GB" baseline="30000" smtClean="0"/>
              <a:t>th</a:t>
            </a:r>
            <a:r>
              <a:rPr lang="en-GB" smtClean="0"/>
              <a:t> battalion were ex-Boy’s Brigade members from the same area of Glasgow.  Their deaths devastated their close community.</a:t>
            </a:r>
          </a:p>
          <a:p>
            <a:endParaRPr lang="en-GB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The Battle of the Somme:</a:t>
            </a:r>
            <a:br>
              <a:rPr lang="en-GB" dirty="0" smtClean="0"/>
            </a:br>
            <a:r>
              <a:rPr lang="en-GB" dirty="0" smtClean="0"/>
              <a:t>Tasks</a:t>
            </a:r>
            <a:endParaRPr lang="en-GB" dirty="0"/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Web-based task to find out what happened on the ‘blackest day of British military history’.</a:t>
            </a:r>
          </a:p>
          <a:p>
            <a:r>
              <a:rPr lang="en-GB" smtClean="0"/>
              <a:t>‘Lions led by donkeys’ - Group task.  Your group will discuss the competence of British military commanders at the Battle of the Somme.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mtClean="0"/>
          </a:p>
        </p:txBody>
      </p:sp>
      <p:pic>
        <p:nvPicPr>
          <p:cNvPr id="15363" name="Picture 2" descr="http://www.greatwar.co.uk/places/images/Western-Front-battlefields-ma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3050" y="1268413"/>
            <a:ext cx="8577263" cy="526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Arrow Connector 6"/>
          <p:cNvCxnSpPr/>
          <p:nvPr/>
        </p:nvCxnSpPr>
        <p:spPr>
          <a:xfrm>
            <a:off x="1331913" y="549275"/>
            <a:ext cx="2519362" cy="172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5" name="TextBox 9"/>
          <p:cNvSpPr txBox="1">
            <a:spLocks noChangeArrowheads="1"/>
          </p:cNvSpPr>
          <p:nvPr/>
        </p:nvSpPr>
        <p:spPr bwMode="auto">
          <a:xfrm>
            <a:off x="684213" y="225425"/>
            <a:ext cx="863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>
                <a:latin typeface="Tahoma" pitchFamily="34" charset="0"/>
              </a:rPr>
              <a:t>Loos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The Battle of Loos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Historian, John Kerr, describes Loos as ‘a Scottish battlefield’.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Over 30,000 Scottish soldiers fought at Loos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1/3 of the 21,000 soldiers who died were from Scottish regiments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Of the 950 men of the 6</a:t>
            </a:r>
            <a:r>
              <a:rPr lang="en-GB" baseline="30000" dirty="0" smtClean="0"/>
              <a:t>th</a:t>
            </a:r>
            <a:r>
              <a:rPr lang="en-GB" dirty="0" smtClean="0"/>
              <a:t> </a:t>
            </a:r>
            <a:r>
              <a:rPr lang="en-GB" dirty="0" err="1" smtClean="0"/>
              <a:t>Cameronians</a:t>
            </a:r>
            <a:r>
              <a:rPr lang="en-GB" dirty="0" smtClean="0"/>
              <a:t> regiment, 700 were killed or injured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No part of Scotland was unaffected by the losses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Doomed to fail?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General Haig was worried about the flat, open landscape of the battlefield – an attack would easily be seen by the Germans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Haig also worried about lack of artillery and use of new Kitchener’s volunteer army – they were not experienced.  Gas was used to make up for lack of artillery.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Lord Kitchener overruled Haig and the attack went ahead.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The ‘Piper of Loos’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50825" y="1484313"/>
            <a:ext cx="4176713" cy="5180012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After the initial 4 day bombardment troops went ‘</a:t>
            </a:r>
            <a:r>
              <a:rPr lang="en-GB" dirty="0" err="1" smtClean="0"/>
              <a:t>ower</a:t>
            </a:r>
            <a:r>
              <a:rPr lang="en-GB" dirty="0" smtClean="0"/>
              <a:t> the bags’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A piper called Laidlaw began playing Scottish tunes on the bagpipes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He continued even though injured by shrapnel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He got one of the five Victoria Cross bravery medals awarded to Scottish soldiers after the battle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/>
          </a:p>
        </p:txBody>
      </p:sp>
      <p:pic>
        <p:nvPicPr>
          <p:cNvPr id="18436" name="Picture 2" descr="http://media.tumblr.com/tumblr_lqbinfXFBb1qbibd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9338" y="1196975"/>
            <a:ext cx="3971925" cy="546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362950" cy="1427162"/>
          </a:xfrm>
        </p:spPr>
        <p:txBody>
          <a:bodyPr/>
          <a:lstStyle/>
          <a:p>
            <a:r>
              <a:rPr lang="en-GB" sz="2800" smtClean="0"/>
              <a:t>Scottish regiments reached German front line but effective reinforcements were not sent so the advantage was lost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mtClean="0"/>
          </a:p>
        </p:txBody>
      </p:sp>
      <p:pic>
        <p:nvPicPr>
          <p:cNvPr id="19459" name="Picture 2" descr="http://www.greatwardifferent.com/Great_War/Americans/War%20Illustrated%20-%20Loos%200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988" y="1444625"/>
            <a:ext cx="6985000" cy="541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Scottish determination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Despite the loss, Scottish troops were even more determined to fight on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They gained a reputation as aggressive troops who were to be feared by the enemy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A lieutenant in the Black Watch said,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 ‘</a:t>
            </a:r>
            <a:r>
              <a:rPr lang="en-GB" i="1" dirty="0" smtClean="0"/>
              <a:t>Another of our warriors had a German in each hand, gripping them by their chests, dragging them along and butting them in the face with his head, having apparently lost his rifle.’</a:t>
            </a:r>
            <a:endParaRPr lang="en-GB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The Battle of the Somme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6021388"/>
            <a:ext cx="8229600" cy="612775"/>
          </a:xfrm>
        </p:spPr>
        <p:txBody>
          <a:bodyPr rtlCol="0">
            <a:normAutofit fontScale="62500" lnSpcReduction="20000"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General Douglas Haig was the Scottish commander-in-chief.  He was in charge of the Battle of the Somme.</a:t>
            </a:r>
            <a:endParaRPr lang="en-GB" dirty="0"/>
          </a:p>
        </p:txBody>
      </p:sp>
      <p:pic>
        <p:nvPicPr>
          <p:cNvPr id="21507" name="Picture 2" descr="http://www.history.com/images/media/slideshow/world-war-i-leaders/general-douglas-hai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47813" y="1700213"/>
            <a:ext cx="5762625" cy="392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mtClean="0"/>
          </a:p>
        </p:txBody>
      </p:sp>
      <p:pic>
        <p:nvPicPr>
          <p:cNvPr id="22531" name="Picture 2" descr="http://www.spartacus.schoolnet.co.uk/FWWsomm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68538" y="692150"/>
            <a:ext cx="4805362" cy="566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498</Words>
  <Application>Microsoft Office PowerPoint</Application>
  <PresentationFormat>On-screen Show (4:3)</PresentationFormat>
  <Paragraphs>44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Tahoma</vt:lpstr>
      <vt:lpstr>Arial</vt:lpstr>
      <vt:lpstr>Calibri</vt:lpstr>
      <vt:lpstr>Office Theme</vt:lpstr>
      <vt:lpstr>5.  Scottish Battles of WWI</vt:lpstr>
      <vt:lpstr>Slide 2</vt:lpstr>
      <vt:lpstr>The Battle of Loos</vt:lpstr>
      <vt:lpstr>Doomed to fail?</vt:lpstr>
      <vt:lpstr>The ‘Piper of Loos’</vt:lpstr>
      <vt:lpstr>Scottish regiments reached German front line but effective reinforcements were not sent so the advantage was lost</vt:lpstr>
      <vt:lpstr>Scottish determination</vt:lpstr>
      <vt:lpstr>The Battle of the Somme</vt:lpstr>
      <vt:lpstr>Slide 9</vt:lpstr>
      <vt:lpstr>The Battle of the Somme</vt:lpstr>
      <vt:lpstr>Why was the British attack so difficult?</vt:lpstr>
      <vt:lpstr>Slide 12</vt:lpstr>
      <vt:lpstr>Scottish Soldiers on the Somme</vt:lpstr>
      <vt:lpstr>The Battle of the Somme: Tasks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  Scottish Battles of WWI</dc:title>
  <dc:creator>Mark</dc:creator>
  <cp:lastModifiedBy>im1193b</cp:lastModifiedBy>
  <cp:revision>17</cp:revision>
  <dcterms:created xsi:type="dcterms:W3CDTF">2012-09-14T15:11:57Z</dcterms:created>
  <dcterms:modified xsi:type="dcterms:W3CDTF">2012-11-09T14:44:49Z</dcterms:modified>
</cp:coreProperties>
</file>